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4v" ContentType="video/unknown"/>
  <Override PartName="/ppt/notesSlides/notesSlide2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3.xml" ContentType="application/vnd.openxmlformats-officedocument.presentationml.notesSlide+xml"/>
  <Override PartName="/ppt/media/image6.jpeg" ContentType="image/jpeg"/>
  <Override PartName="/ppt/notesSlides/notesSlide4.xml" ContentType="application/vnd.openxmlformats-officedocument.presentationml.notesSlide+xml"/>
  <Override PartName="/ppt/media/image7.jpeg" ContentType="image/jpeg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media/image8.jpeg" ContentType="image/jpeg"/>
  <Override PartName="/ppt/notesSlides/notesSlide7.xml" ContentType="application/vnd.openxmlformats-officedocument.presentationml.notesSlide+xml"/>
  <Override PartName="/ppt/media/image9.jpeg" ContentType="image/jpeg"/>
  <Override PartName="/ppt/notesSlides/notesSlide8.xml" ContentType="application/vnd.openxmlformats-officedocument.presentationml.notesSlide+xml"/>
  <Override PartName="/ppt/media/image10.jpeg" ContentType="image/jpeg"/>
  <Override PartName="/ppt/media/image11.jpeg" ContentType="image/jpeg"/>
  <Override PartName="/ppt/media/image12.jpeg" ContentType="image/jpeg"/>
  <Override PartName="/ppt/charts/chart3.xml" ContentType="application/vnd.openxmlformats-officedocument.drawingml.chart+xml"/>
  <Override PartName="/ppt/media/image13.jpeg" ContentType="image/jpeg"/>
  <Override PartName="/ppt/charts/chart4.xml" ContentType="application/vnd.openxmlformats-officedocument.drawingml.chart+xml"/>
  <Override PartName="/ppt/media/image14.jpeg" ContentType="image/jpeg"/>
  <Override PartName="/ppt/charts/chart5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5.jpeg" ContentType="image/jpeg"/>
  <Override PartName="/ppt/media/image16.jpe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1.jpeg" ContentType="image/jpeg"/>
  <Override PartName="/ppt/media/image22.jpeg" ContentType="image/jpeg"/>
  <Override PartName="/ppt/notesSlides/notesSlide17.xml" ContentType="application/vnd.openxmlformats-officedocument.presentationml.notesSlide+xml"/>
  <Override PartName="/ppt/media/image23.jpeg" ContentType="image/jpeg"/>
  <Override PartName="/ppt/notesSlides/notesSlide18.xml" ContentType="application/vnd.openxmlformats-officedocument.presentationml.notesSlide+xml"/>
  <Override PartName="/ppt/media/image24.jpe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25.jpeg" ContentType="image/jpeg"/>
  <Override PartName="/ppt/notesSlides/notesSlide22.xml" ContentType="application/vnd.openxmlformats-officedocument.presentationml.notesSlide+xml"/>
  <Override PartName="/ppt/media/image26.jpeg" ContentType="image/jpe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2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900" u="none">
                <a:solidFill>
                  <a:srgbClr val="FFFFFF"/>
                </a:solidFill>
                <a:latin typeface="Avenir Light"/>
              </a:defRPr>
            </a:pPr>
            <a:r>
              <a:rPr b="0" i="0" strike="noStrike" sz="1900" u="none">
                <a:solidFill>
                  <a:srgbClr val="FFFFFF"/>
                </a:solidFill>
                <a:latin typeface="Avenir Light"/>
              </a:rPr>
              <a:t>Passengers by year</a:t>
            </a:r>
          </a:p>
        </c:rich>
      </c:tx>
      <c:layout>
        <c:manualLayout>
          <c:xMode val="edge"/>
          <c:yMode val="edge"/>
          <c:x val="0.281351"/>
          <c:y val="0"/>
          <c:w val="0.437299"/>
          <c:h val="0.123431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97007"/>
          <c:y val="0.123431"/>
          <c:w val="0.797993"/>
          <c:h val="0.7638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Região 1</c:v>
                </c:pt>
              </c:strCache>
            </c:strRef>
          </c:tx>
          <c:spPr>
            <a:solidFill>
              <a:srgbClr val="D6B243">
                <a:alpha val="7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0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41769" dir="5390317">
                        <a:srgbClr val="000000">
                          <a:alpha val="64951"/>
                        </a:srgbClr>
                      </a:outerShdw>
                    </a:effectLst>
                    <a:latin typeface="Avenir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4905.000000</c:v>
                </c:pt>
                <c:pt idx="1">
                  <c:v>4943.000000</c:v>
                </c:pt>
                <c:pt idx="2">
                  <c:v>4974.000000</c:v>
                </c:pt>
                <c:pt idx="3">
                  <c:v>5246.000000</c:v>
                </c:pt>
                <c:pt idx="4">
                  <c:v>5264.000000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5E5E5E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5E5E5E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2"/>
        <c:crosses val="autoZero"/>
        <c:crossBetween val="between"/>
        <c:majorUnit val="100"/>
        <c:minorUnit val="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900" u="none">
                <a:solidFill>
                  <a:srgbClr val="FFFFFF"/>
                </a:solidFill>
                <a:latin typeface="Avenir Light"/>
              </a:defRPr>
            </a:pPr>
            <a:r>
              <a:rPr b="0" i="0" strike="noStrike" sz="1900" u="none">
                <a:solidFill>
                  <a:srgbClr val="FFFFFF"/>
                </a:solidFill>
                <a:latin typeface="Avenir Light"/>
              </a:rPr>
              <a:t>Average Monthly Infractions by year</a:t>
            </a:r>
          </a:p>
        </c:rich>
      </c:tx>
      <c:layout>
        <c:manualLayout>
          <c:xMode val="edge"/>
          <c:yMode val="edge"/>
          <c:x val="0.0876254"/>
          <c:y val="0"/>
          <c:w val="0.824749"/>
          <c:h val="0.168651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97007"/>
          <c:y val="0.168651"/>
          <c:w val="0.797993"/>
          <c:h val="0.7238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Região 1</c:v>
                </c:pt>
              </c:strCache>
            </c:strRef>
          </c:tx>
          <c:spPr>
            <a:solidFill>
              <a:srgbClr val="3FA4C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0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41769" dir="5390317">
                        <a:srgbClr val="000000">
                          <a:alpha val="64951"/>
                        </a:srgbClr>
                      </a:outerShdw>
                    </a:effectLst>
                    <a:latin typeface="Avenir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3200.000000</c:v>
                </c:pt>
                <c:pt idx="1">
                  <c:v>2500.000000</c:v>
                </c:pt>
                <c:pt idx="2">
                  <c:v>2300.000000</c:v>
                </c:pt>
                <c:pt idx="3">
                  <c:v>2400.000000</c:v>
                </c:pt>
                <c:pt idx="4">
                  <c:v>3100.000000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5E5E5E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5E5E5E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2"/>
        <c:crosses val="autoZero"/>
        <c:crossBetween val="between"/>
        <c:majorUnit val="800"/>
        <c:minorUnit val="4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56495"/>
          <c:y val="0.24047"/>
          <c:w val="0.439768"/>
          <c:h val="0.50655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Região 1</c:v>
                </c:pt>
              </c:strCache>
            </c:strRef>
          </c:tx>
          <c:spPr>
            <a:solidFill>
              <a:srgbClr val="3FA4C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3FA4C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44750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chemeClr val="accent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chemeClr val="accent4">
                  <a:hueOff val="-1002857"/>
                  <a:satOff val="-14634"/>
                  <a:lumOff val="-330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chemeClr val="accent5">
                  <a:hueOff val="-145714"/>
                  <a:satOff val="-8275"/>
                  <a:lumOff val="-14568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chemeClr val="accent6">
                  <a:lumOff val="-17198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000" u="none">
                    <a:solidFill>
                      <a:srgbClr val="FFFFFF"/>
                    </a:solidFill>
                    <a:latin typeface="Avenir Light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Sheet1!$B$1:$G$1</c:f>
              <c:strCache>
                <c:ptCount val="6"/>
                <c:pt idx="0">
                  <c:v>&lt; 18</c:v>
                </c:pt>
                <c:pt idx="1">
                  <c:v>18 — 24</c:v>
                </c:pt>
                <c:pt idx="2">
                  <c:v>25 — 30</c:v>
                </c:pt>
                <c:pt idx="3">
                  <c:v>31 — 45</c:v>
                </c:pt>
                <c:pt idx="4">
                  <c:v>46 — 60</c:v>
                </c:pt>
                <c:pt idx="5">
                  <c:v>&gt; 60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12.000000</c:v>
                </c:pt>
                <c:pt idx="1">
                  <c:v>217.000000</c:v>
                </c:pt>
                <c:pt idx="2">
                  <c:v>27.000000</c:v>
                </c:pt>
                <c:pt idx="3">
                  <c:v>11.000000</c:v>
                </c:pt>
                <c:pt idx="4">
                  <c:v>6.000000</c:v>
                </c:pt>
                <c:pt idx="5">
                  <c:v>1.000000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l"/>
      <c:layout>
        <c:manualLayout>
          <c:xMode val="edge"/>
          <c:yMode val="edge"/>
          <c:x val="0"/>
          <c:y val="0.379432"/>
          <c:w val="0.30251"/>
          <c:h val="0.35648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600" u="none">
              <a:solidFill>
                <a:srgbClr val="FFFFFF"/>
              </a:solidFill>
              <a:latin typeface="Avenir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40874"/>
          <c:y val="0.24436"/>
          <c:w val="0.400058"/>
          <c:h val="0.498781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Região 1</c:v>
                </c:pt>
              </c:strCache>
            </c:strRef>
          </c:tx>
          <c:spPr>
            <a:solidFill>
              <a:srgbClr val="3FA4C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3FA4C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44750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chemeClr val="accent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chemeClr val="accent4">
                  <a:hueOff val="-1002857"/>
                  <a:satOff val="-14634"/>
                  <a:lumOff val="-330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chemeClr val="accent5">
                  <a:hueOff val="-145714"/>
                  <a:satOff val="-8275"/>
                  <a:lumOff val="-14568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chemeClr val="accent6">
                  <a:lumOff val="-17198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3000" u="none">
                      <a:solidFill>
                        <a:srgbClr val="FFFFFF"/>
                      </a:solidFill>
                      <a:latin typeface="Avenir Light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000" u="none">
                    <a:solidFill>
                      <a:srgbClr val="FFFFFF"/>
                    </a:solidFill>
                    <a:latin typeface="Avenir Light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Sheet1!$B$1:$G$1</c:f>
              <c:strCache>
                <c:ptCount val="6"/>
                <c:pt idx="0">
                  <c:v>Always</c:v>
                </c:pt>
                <c:pt idx="1">
                  <c:v>Almost everytime</c:v>
                </c:pt>
                <c:pt idx="2">
                  <c:v>Many times</c:v>
                </c:pt>
                <c:pt idx="3">
                  <c:v>Sometimes</c:v>
                </c:pt>
                <c:pt idx="4">
                  <c:v>Rarely</c:v>
                </c:pt>
                <c:pt idx="5">
                  <c:v>Never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1.000000</c:v>
                </c:pt>
                <c:pt idx="1">
                  <c:v>124.000000</c:v>
                </c:pt>
                <c:pt idx="2">
                  <c:v>10.000000</c:v>
                </c:pt>
                <c:pt idx="3">
                  <c:v>9.000000</c:v>
                </c:pt>
                <c:pt idx="4">
                  <c:v>5.000000</c:v>
                </c:pt>
                <c:pt idx="5">
                  <c:v>2.000000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"/>
          <c:y val="0.378567"/>
          <c:w val="0.452907"/>
          <c:h val="0.35151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600" u="none">
              <a:solidFill>
                <a:srgbClr val="FFFFFF"/>
              </a:solidFill>
              <a:latin typeface="Avenir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22265"/>
          <c:y val="0.0587661"/>
          <c:w val="0.655954"/>
          <c:h val="0.84433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Região 1</c:v>
                </c:pt>
              </c:strCache>
            </c:strRef>
          </c:tx>
          <c:spPr>
            <a:solidFill>
              <a:srgbClr val="3FA4C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0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41769" dir="5390317">
                        <a:srgbClr val="000000">
                          <a:alpha val="64951"/>
                        </a:srgbClr>
                      </a:outerShdw>
                    </a:effectLst>
                    <a:latin typeface="Avenir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Sheet1!$B$1:$H$1</c:f>
              <c:strCache>
                <c:ptCount val="7"/>
                <c:pt idx="0">
                  <c:v>High price</c:v>
                </c:pt>
                <c:pt idx="1">
                  <c:v>Line to buy the ticket</c:v>
                </c:pt>
                <c:pt idx="2">
                  <c:v>Vending machine not working</c:v>
                </c:pt>
                <c:pt idx="3">
                  <c:v>Hurry to catch the metro</c:v>
                </c:pt>
                <c:pt idx="4">
                  <c:v>Forgetfulness</c:v>
                </c:pt>
                <c:pt idx="5">
                  <c:v>No change</c:v>
                </c:pt>
                <c:pt idx="6">
                  <c:v>Other</c:v>
                </c:pt>
              </c:strCache>
            </c:strRef>
          </c:cat>
          <c:val>
            <c:numRef>
              <c:f>Sheet1!$B$2:$H$2</c:f>
              <c:numCache>
                <c:ptCount val="7"/>
                <c:pt idx="0">
                  <c:v>50.000000</c:v>
                </c:pt>
                <c:pt idx="1">
                  <c:v>29.000000</c:v>
                </c:pt>
                <c:pt idx="2">
                  <c:v>52.000000</c:v>
                </c:pt>
                <c:pt idx="3">
                  <c:v>106.000000</c:v>
                </c:pt>
                <c:pt idx="4">
                  <c:v>17.000000</c:v>
                </c:pt>
                <c:pt idx="5">
                  <c:v>6.000000</c:v>
                </c:pt>
                <c:pt idx="6">
                  <c:v>6.000000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5E5E5E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5E5E5E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FFFFFF"/>
                </a:solidFill>
                <a:latin typeface="Avenir Light"/>
              </a:defRPr>
            </a:pPr>
          </a:p>
        </c:txPr>
        <c:crossAx val="2094734552"/>
        <c:crosses val="autoZero"/>
        <c:crossBetween val="between"/>
        <c:majorUnit val="30"/>
        <c:minorUnit val="1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So today we’re going to walk through our take on the Metro do Porto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metro part, the lack of physical barriers combined with few inspections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two parts combined make up the “perfect” crime, which is what we’re trying to tackle.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passenger’s part, as they may have:</a:t>
            </a:r>
          </a:p>
          <a:p>
            <a:pPr marL="287161" indent="-287161">
              <a:buSzPct val="90000"/>
              <a:buChar char="-"/>
            </a:pPr>
            <a:r>
              <a:t>some trouble understanting the ticket machine</a:t>
            </a:r>
          </a:p>
          <a:p>
            <a:pPr marL="287161" indent="-287161">
              <a:buSzPct val="90000"/>
              <a:buChar char="-"/>
            </a:pPr>
            <a:r>
              <a:t>May be in a hurry and don’t have time to buy the ticket or to validate</a:t>
            </a:r>
          </a:p>
          <a:p>
            <a:pPr marL="287161" indent="-287161">
              <a:buSzPct val="90000"/>
              <a:buChar char="-"/>
            </a:pPr>
            <a:r>
              <a:t>You may be in a lack of coin changes</a:t>
            </a:r>
          </a:p>
          <a:p>
            <a:pPr marL="287161" indent="-287161">
              <a:buSzPct val="90000"/>
              <a:buChar char="-"/>
            </a:pPr>
            <a:r>
              <a:t>Or you may simply don’t care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two parts combined make up the “perfect” crime, which is what we’re trying to tackle.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While thinking in a solution for this, we thought:</a:t>
            </a:r>
          </a:p>
          <a:p>
            <a:pPr marL="208844" indent="-208844">
              <a:buSzPct val="90000"/>
              <a:buChar char="-"/>
              <a:defRPr sz="1600"/>
            </a:pPr>
            <a:r>
              <a:t>One one hand, we want to encourage the users who want to validade to do it, and reward them those who do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08844" indent="-208844">
              <a:buSzPct val="90000"/>
              <a:buChar char="-"/>
              <a:defRPr sz="1600"/>
            </a:lvl1pPr>
          </a:lstStyle>
          <a:p>
            <a:pPr/>
            <a:r>
              <a:t>So we thought, why not offer discounts for people who validate?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example, discounts in a francesinha?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 to climb the torre dos clérigos?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 to taste some delicious port wine?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 even free rides on the metro?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This is our team, I am Miguel, this is João and the rest of the team is behind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discounts would encourage people who don’t validate or pay their ticket to do it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But on the other hand, we want to stop people who forget or don’t want to validate, in an informative way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so that a passenger knows when he needs to validate in order to enter the train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161" indent="-287161">
              <a:buSzPct val="90000"/>
              <a:buChar char="-"/>
            </a:pPr>
            <a:r>
              <a:t>Two part solution</a:t>
            </a:r>
          </a:p>
          <a:p>
            <a:pPr marL="287161" indent="-287161">
              <a:buSzPct val="90000"/>
              <a:buChar char="-"/>
            </a:pPr>
            <a:r>
              <a:t>Negative &amp; positive reinforcement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161" indent="-287161">
              <a:buSzPct val="90000"/>
              <a:buChar char="-"/>
            </a:pPr>
            <a:r>
              <a:t>We want a system that can distinguish multiple individuals and checks if each one is emitting a “validated signal”</a:t>
            </a:r>
          </a:p>
          <a:p>
            <a:pPr marL="287161" indent="-287161">
              <a:buSzPct val="90000"/>
              <a:buChar char="-"/>
            </a:pPr>
            <a:r>
              <a:t>Would reduce ticket inspectors’ costs, but would increase maintenance costs</a:t>
            </a:r>
          </a:p>
          <a:p>
            <a:pPr marL="287161" indent="-287161">
              <a:buSzPct val="90000"/>
              <a:buChar char="-"/>
            </a:pPr>
            <a:r>
              <a:t>Negative reinforcement part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87161" indent="-287161">
              <a:buSzPct val="90000"/>
              <a:buChar char="-"/>
            </a:lvl1pPr>
          </a:lstStyle>
          <a:p>
            <a:pPr/>
            <a:r>
              <a:t>Being in the XXI century, the mobile app is a vital part of any product and we think an upgrade or even a overall remake is need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So, about the Metro do Porto itself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Metro do porto has three types of tickets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Ridership in metro do porto has been increasing, so has the monthly infractions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 i told you, metro do porto does not have physical barriers, so this is a typical view of when you enter the metro. As a passenger, you need to validate the ticket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divide this problem into two different chunks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Discussion, Observation, Inquiring Users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two parts combined make up the “perfect” crime, which is what we’re trying to tackle.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Texto do título</a:t>
            </a:r>
          </a:p>
        </p:txBody>
      </p:sp>
      <p:sp>
        <p:nvSpPr>
          <p:cNvPr id="12" name="Nível um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3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m"/>
          <p:cNvSpPr/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m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Manuel Macieira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–Manuel Macieira</a:t>
            </a:r>
          </a:p>
        </p:txBody>
      </p:sp>
      <p:sp>
        <p:nvSpPr>
          <p:cNvPr id="104" name="“Digite aqui uma citação.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“Digite aqui uma citação.” </a:t>
            </a:r>
          </a:p>
        </p:txBody>
      </p:sp>
      <p:sp>
        <p:nvSpPr>
          <p:cNvPr id="105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 com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Manuel Macieira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–Manuel Macieira</a:t>
            </a:r>
          </a:p>
        </p:txBody>
      </p:sp>
      <p:sp>
        <p:nvSpPr>
          <p:cNvPr id="113" name="“Digite aqui uma citação.”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“Digite aqui uma citação.” </a:t>
            </a:r>
          </a:p>
        </p:txBody>
      </p:sp>
      <p:sp>
        <p:nvSpPr>
          <p:cNvPr id="114" name="Imagem"/>
          <p:cNvSpPr/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m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a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o título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Texto do título</a:t>
            </a:r>
          </a:p>
        </p:txBody>
      </p:sp>
      <p:sp>
        <p:nvSpPr>
          <p:cNvPr id="22" name="Nível um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3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a - horizontal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m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exto do título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Texto do título</a:t>
            </a:r>
          </a:p>
        </p:txBody>
      </p:sp>
      <p:sp>
        <p:nvSpPr>
          <p:cNvPr id="32" name="Nível um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33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o do título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Texto do título</a:t>
            </a:r>
          </a:p>
        </p:txBody>
      </p:sp>
      <p:sp>
        <p:nvSpPr>
          <p:cNvPr id="41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a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m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exto do título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0" name="Nível um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51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to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9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alín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68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alíneas e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m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exto do título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77" name="Nível um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78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Nível um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86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um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" name="Número do diapositivo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video" Target="../media/media1.m4v"/><Relationship Id="rId4" Type="http://schemas.microsoft.com/office/2007/relationships/media" Target="../media/media1.m4v"/><Relationship Id="rId5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Relationship Id="rId3" Type="http://schemas.openxmlformats.org/officeDocument/2006/relationships/chart" Target="../charts/char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jpeg"/><Relationship Id="rId3" Type="http://schemas.openxmlformats.org/officeDocument/2006/relationships/chart" Target="../charts/char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jpeg"/><Relationship Id="rId3" Type="http://schemas.openxmlformats.org/officeDocument/2006/relationships/chart" Target="../charts/chart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eg"/><Relationship Id="rId4" Type="http://schemas.openxmlformats.org/officeDocument/2006/relationships/image" Target="../media/image1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eg"/><Relationship Id="rId4" Type="http://schemas.openxmlformats.org/officeDocument/2006/relationships/image" Target="../media/image16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eg"/><Relationship Id="rId4" Type="http://schemas.openxmlformats.org/officeDocument/2006/relationships/image" Target="../media/image2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eg"/><Relationship Id="rId4" Type="http://schemas.openxmlformats.org/officeDocument/2006/relationships/image" Target="../media/image23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eg"/><Relationship Id="rId4" Type="http://schemas.openxmlformats.org/officeDocument/2006/relationships/image" Target="../media/image22.jpeg"/><Relationship Id="rId5" Type="http://schemas.openxmlformats.org/officeDocument/2006/relationships/image" Target="../media/image24.jpeg"/><Relationship Id="rId6" Type="http://schemas.openxmlformats.org/officeDocument/2006/relationships/image" Target="../media/image21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e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7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Relationship Id="rId4" Type="http://schemas.openxmlformats.org/officeDocument/2006/relationships/chart" Target="../charts/char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VIdeo.m4v" descr="VIdeo.m4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2167467" y="-52452"/>
            <a:ext cx="1733973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POCKETMETRO"/>
          <p:cNvSpPr txBox="1"/>
          <p:nvPr>
            <p:ph type="title"/>
          </p:nvPr>
        </p:nvSpPr>
        <p:spPr>
          <a:xfrm>
            <a:off x="660400" y="1009650"/>
            <a:ext cx="11684000" cy="1460500"/>
          </a:xfrm>
          <a:prstGeom prst="rect">
            <a:avLst/>
          </a:prstGeom>
        </p:spPr>
        <p:txBody>
          <a:bodyPr/>
          <a:lstStyle/>
          <a:p>
            <a:pPr/>
            <a:r>
              <a:t>POCKETMETRO</a:t>
            </a:r>
          </a:p>
        </p:txBody>
      </p:sp>
      <p:sp>
        <p:nvSpPr>
          <p:cNvPr id="141" name="METRO DO PORTO"/>
          <p:cNvSpPr txBox="1"/>
          <p:nvPr>
            <p:ph type="body" sz="quarter" idx="1"/>
          </p:nvPr>
        </p:nvSpPr>
        <p:spPr>
          <a:xfrm>
            <a:off x="660400" y="1894136"/>
            <a:ext cx="11684000" cy="508001"/>
          </a:xfrm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METRO DO PORTO</a:t>
            </a:r>
          </a:p>
        </p:txBody>
      </p:sp>
      <p:sp>
        <p:nvSpPr>
          <p:cNvPr id="142" name="GROUP 10"/>
          <p:cNvSpPr txBox="1"/>
          <p:nvPr/>
        </p:nvSpPr>
        <p:spPr>
          <a:xfrm>
            <a:off x="660400" y="2229044"/>
            <a:ext cx="116840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cap="all" spc="288"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GROUP 10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00003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1200px-Lisbon_Lisboa_Roma-Arreeiro_station_REFER.jpg" descr="1200px-Lisbon_Lisboa_Roma-Arreeiro_station_REF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Retângulo"/>
          <p:cNvSpPr/>
          <p:nvPr/>
        </p:nvSpPr>
        <p:spPr>
          <a:xfrm>
            <a:off x="-7829" y="912263"/>
            <a:ext cx="1302045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03" name="Roma-Areeiro station"/>
          <p:cNvSpPr txBox="1"/>
          <p:nvPr/>
        </p:nvSpPr>
        <p:spPr>
          <a:xfrm>
            <a:off x="4054093" y="1147213"/>
            <a:ext cx="489661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Roma-Areeiro station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Metro_de_Lisboa_-_Estação_Aeroporto_(8176840332).jpg" descr="Metro_de_Lisboa_-_Estação_Aeroporto_(8176840332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512" y="0"/>
            <a:ext cx="13067825" cy="984859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Retângulo"/>
          <p:cNvSpPr/>
          <p:nvPr/>
        </p:nvSpPr>
        <p:spPr>
          <a:xfrm>
            <a:off x="-7829" y="912263"/>
            <a:ext cx="1302045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07" name="Metro de Lisboa"/>
          <p:cNvSpPr txBox="1"/>
          <p:nvPr/>
        </p:nvSpPr>
        <p:spPr>
          <a:xfrm>
            <a:off x="4600194" y="1147213"/>
            <a:ext cx="380441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Metro de Lisboa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ng-bb707279-0afd-4524-9bd5-06de552e478d.jpg" descr="ng-bb707279-0afd-4524-9bd5-06de552e478d.jpg"/>
          <p:cNvPicPr>
            <a:picLocks noChangeAspect="1"/>
          </p:cNvPicPr>
          <p:nvPr/>
        </p:nvPicPr>
        <p:blipFill>
          <a:blip r:embed="rId2">
            <a:alphaModFix amt="14512"/>
            <a:extLst/>
          </a:blip>
          <a:stretch>
            <a:fillRect/>
          </a:stretch>
        </p:blipFill>
        <p:spPr>
          <a:xfrm>
            <a:off x="-554044" y="-2031"/>
            <a:ext cx="14636493" cy="975766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0" name="Gráfico circular em 2D"/>
          <p:cNvGraphicFramePr/>
          <p:nvPr/>
        </p:nvGraphicFramePr>
        <p:xfrm>
          <a:off x="2196413" y="450115"/>
          <a:ext cx="10449647" cy="885337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211" name="Age of the questioned"/>
          <p:cNvSpPr txBox="1"/>
          <p:nvPr>
            <p:ph type="title" idx="4294967295"/>
          </p:nvPr>
        </p:nvSpPr>
        <p:spPr>
          <a:xfrm>
            <a:off x="1344562" y="8284385"/>
            <a:ext cx="10315676" cy="916683"/>
          </a:xfrm>
          <a:prstGeom prst="rect">
            <a:avLst/>
          </a:prstGeom>
        </p:spPr>
        <p:txBody>
          <a:bodyPr/>
          <a:lstStyle>
            <a:lvl1pPr algn="ctr">
              <a:defRPr cap="none" spc="0" sz="4000"/>
            </a:lvl1pPr>
          </a:lstStyle>
          <a:p>
            <a:pPr/>
            <a:r>
              <a:t>Age of the questioned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2"/>
      <p:bldP build="whole" bldLvl="1" animBg="1" rev="0" advAuto="0" spid="2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15430472.jpg" descr="15430472.jpg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tretch>
            <a:fillRect/>
          </a:stretch>
        </p:blipFill>
        <p:spPr>
          <a:xfrm>
            <a:off x="-2118470" y="27561"/>
            <a:ext cx="17241738" cy="969847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4" name="Gráfico circular em 2D"/>
          <p:cNvGraphicFramePr/>
          <p:nvPr/>
        </p:nvGraphicFramePr>
        <p:xfrm>
          <a:off x="1226515" y="382769"/>
          <a:ext cx="11486891" cy="898806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215" name="How often do you validade your ticket?"/>
          <p:cNvSpPr txBox="1"/>
          <p:nvPr>
            <p:ph type="title" idx="4294967295"/>
          </p:nvPr>
        </p:nvSpPr>
        <p:spPr>
          <a:xfrm>
            <a:off x="1344562" y="8284385"/>
            <a:ext cx="10315676" cy="916683"/>
          </a:xfrm>
          <a:prstGeom prst="rect">
            <a:avLst/>
          </a:prstGeom>
        </p:spPr>
        <p:txBody>
          <a:bodyPr/>
          <a:lstStyle>
            <a:lvl1pPr algn="ctr">
              <a:defRPr cap="none" spc="0" sz="4000"/>
            </a:lvl1pPr>
          </a:lstStyle>
          <a:p>
            <a:pPr/>
            <a:r>
              <a:t>How often do you validade your ticket?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1"/>
      <p:bldP build="whole" bldLvl="1" animBg="1" rev="0" advAuto="0" spid="215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#mno_metro_casario_cap_6.jpg" descr="#mno_metro_casario_cap_6.jpg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tretch>
            <a:fillRect/>
          </a:stretch>
        </p:blipFill>
        <p:spPr>
          <a:xfrm>
            <a:off x="-828790" y="-8554"/>
            <a:ext cx="14662382" cy="977070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Why didn’t you buy or validate your ticket?"/>
          <p:cNvSpPr txBox="1"/>
          <p:nvPr>
            <p:ph type="title" idx="4294967295"/>
          </p:nvPr>
        </p:nvSpPr>
        <p:spPr>
          <a:xfrm>
            <a:off x="1344562" y="8284385"/>
            <a:ext cx="10315676" cy="916683"/>
          </a:xfrm>
          <a:prstGeom prst="rect">
            <a:avLst/>
          </a:prstGeom>
        </p:spPr>
        <p:txBody>
          <a:bodyPr/>
          <a:lstStyle>
            <a:lvl1pPr algn="ctr">
              <a:defRPr cap="none" spc="0" sz="4000"/>
            </a:lvl1pPr>
          </a:lstStyle>
          <a:p>
            <a:pPr/>
            <a:r>
              <a:t>Why didn’t you buy or validate your ticket?</a:t>
            </a:r>
          </a:p>
        </p:txBody>
      </p:sp>
      <p:graphicFrame>
        <p:nvGraphicFramePr>
          <p:cNvPr id="219" name="Gráfico de barras horizontais em 2D"/>
          <p:cNvGraphicFramePr/>
          <p:nvPr/>
        </p:nvGraphicFramePr>
        <p:xfrm>
          <a:off x="226467" y="615340"/>
          <a:ext cx="11207000" cy="713166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220" name="Retângulo arredondado"/>
          <p:cNvSpPr/>
          <p:nvPr/>
        </p:nvSpPr>
        <p:spPr>
          <a:xfrm>
            <a:off x="1039134" y="1994159"/>
            <a:ext cx="2642584" cy="661833"/>
          </a:xfrm>
          <a:prstGeom prst="roundRect">
            <a:avLst>
              <a:gd name="adj" fmla="val 28784"/>
            </a:avLst>
          </a:prstGeom>
          <a:ln w="63500">
            <a:solidFill>
              <a:schemeClr val="accent3">
                <a:lumOff val="52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21" name="Retângulo arredondado"/>
          <p:cNvSpPr/>
          <p:nvPr/>
        </p:nvSpPr>
        <p:spPr>
          <a:xfrm>
            <a:off x="113835" y="2891184"/>
            <a:ext cx="3567883" cy="661834"/>
          </a:xfrm>
          <a:prstGeom prst="roundRect">
            <a:avLst>
              <a:gd name="adj" fmla="val 28784"/>
            </a:avLst>
          </a:prstGeom>
          <a:ln w="63500">
            <a:solidFill>
              <a:schemeClr val="accent3">
                <a:lumOff val="52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22" name="Retângulo arredondado"/>
          <p:cNvSpPr/>
          <p:nvPr/>
        </p:nvSpPr>
        <p:spPr>
          <a:xfrm>
            <a:off x="645667" y="3758864"/>
            <a:ext cx="3036051" cy="661834"/>
          </a:xfrm>
          <a:prstGeom prst="roundRect">
            <a:avLst>
              <a:gd name="adj" fmla="val 28784"/>
            </a:avLst>
          </a:prstGeom>
          <a:ln w="63500">
            <a:solidFill>
              <a:schemeClr val="accent3">
                <a:lumOff val="52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23" name="Retângulo arredondado"/>
          <p:cNvSpPr/>
          <p:nvPr/>
        </p:nvSpPr>
        <p:spPr>
          <a:xfrm>
            <a:off x="2186855" y="5517813"/>
            <a:ext cx="1494863" cy="661834"/>
          </a:xfrm>
          <a:prstGeom prst="roundRect">
            <a:avLst>
              <a:gd name="adj" fmla="val 28784"/>
            </a:avLst>
          </a:prstGeom>
          <a:ln w="63500">
            <a:solidFill>
              <a:schemeClr val="accent3">
                <a:lumOff val="52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24" name="Retângulo arredondado"/>
          <p:cNvSpPr/>
          <p:nvPr/>
        </p:nvSpPr>
        <p:spPr>
          <a:xfrm>
            <a:off x="1908827" y="4638339"/>
            <a:ext cx="1772891" cy="661834"/>
          </a:xfrm>
          <a:prstGeom prst="roundRect">
            <a:avLst>
              <a:gd name="adj" fmla="val 28784"/>
            </a:avLst>
          </a:prstGeom>
          <a:ln w="63500">
            <a:solidFill>
              <a:schemeClr val="accent4">
                <a:hueOff val="-615790"/>
                <a:satOff val="-18803"/>
                <a:lumOff val="23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25" name="Retângulo arredondado"/>
          <p:cNvSpPr/>
          <p:nvPr/>
        </p:nvSpPr>
        <p:spPr>
          <a:xfrm>
            <a:off x="2295891" y="1144029"/>
            <a:ext cx="1385827" cy="661834"/>
          </a:xfrm>
          <a:prstGeom prst="roundRect">
            <a:avLst>
              <a:gd name="adj" fmla="val 28784"/>
            </a:avLst>
          </a:prstGeom>
          <a:ln w="63500">
            <a:solidFill>
              <a:schemeClr val="accent5">
                <a:lumOff val="7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26" name="App?"/>
          <p:cNvSpPr/>
          <p:nvPr/>
        </p:nvSpPr>
        <p:spPr>
          <a:xfrm>
            <a:off x="10369710" y="318163"/>
            <a:ext cx="2232755" cy="725334"/>
          </a:xfrm>
          <a:prstGeom prst="roundRect">
            <a:avLst>
              <a:gd name="adj" fmla="val 26264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36" sz="21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App?</a:t>
            </a:r>
          </a:p>
        </p:txBody>
      </p:sp>
      <p:sp>
        <p:nvSpPr>
          <p:cNvPr id="227" name="SENSORS?"/>
          <p:cNvSpPr/>
          <p:nvPr/>
        </p:nvSpPr>
        <p:spPr>
          <a:xfrm>
            <a:off x="10369710" y="1112279"/>
            <a:ext cx="2232755" cy="725334"/>
          </a:xfrm>
          <a:prstGeom prst="roundRect">
            <a:avLst>
              <a:gd name="adj" fmla="val 26264"/>
            </a:avLst>
          </a:prstGeom>
          <a:solidFill>
            <a:schemeClr val="accent4">
              <a:hueOff val="-615790"/>
              <a:satOff val="-18803"/>
              <a:lumOff val="23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36" sz="21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SENSORS?</a:t>
            </a:r>
          </a:p>
        </p:txBody>
      </p:sp>
      <p:sp>
        <p:nvSpPr>
          <p:cNvPr id="228" name="loyalty?"/>
          <p:cNvSpPr/>
          <p:nvPr/>
        </p:nvSpPr>
        <p:spPr>
          <a:xfrm>
            <a:off x="10369710" y="1900010"/>
            <a:ext cx="2232755" cy="725334"/>
          </a:xfrm>
          <a:prstGeom prst="roundRect">
            <a:avLst>
              <a:gd name="adj" fmla="val 26264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36" sz="21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loyalty?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5"/>
      <p:bldP build="whole" bldLvl="1" animBg="1" rev="0" advAuto="0" spid="224" grpId="7"/>
      <p:bldP build="whole" bldLvl="1" animBg="1" rev="0" advAuto="0" spid="225" grpId="9"/>
      <p:bldP build="whole" bldLvl="1" animBg="1" rev="0" advAuto="0" spid="220" grpId="2"/>
      <p:bldP build="whole" bldLvl="1" animBg="1" rev="0" advAuto="0" spid="221" grpId="3"/>
      <p:bldP build="whole" bldLvl="1" animBg="1" rev="0" advAuto="0" spid="219" grpId="1"/>
      <p:bldP build="whole" bldLvl="1" animBg="1" rev="0" advAuto="0" spid="222" grpId="4"/>
      <p:bldP build="whole" bldLvl="1" animBg="1" rev="0" advAuto="0" spid="227" grpId="8"/>
      <p:bldP build="whole" bldLvl="1" animBg="1" rev="0" advAuto="0" spid="228" grpId="10"/>
      <p:bldP build="whole" bldLvl="1" animBg="1" rev="0" advAuto="0" spid="226" grpId="6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assengers"/>
          <p:cNvSpPr txBox="1"/>
          <p:nvPr>
            <p:ph type="title" idx="4294967295"/>
          </p:nvPr>
        </p:nvSpPr>
        <p:spPr>
          <a:xfrm>
            <a:off x="1344562" y="5530691"/>
            <a:ext cx="10315676" cy="916683"/>
          </a:xfrm>
          <a:prstGeom prst="rect">
            <a:avLst/>
          </a:prstGeom>
        </p:spPr>
        <p:txBody>
          <a:bodyPr/>
          <a:lstStyle>
            <a:lvl1pPr algn="ctr" defTabSz="443991">
              <a:defRPr spc="753" sz="4712"/>
            </a:lvl1pPr>
          </a:lstStyle>
          <a:p>
            <a:pPr/>
            <a:r>
              <a:t>Passengers </a:t>
            </a:r>
          </a:p>
        </p:txBody>
      </p:sp>
      <p:sp>
        <p:nvSpPr>
          <p:cNvPr id="231" name="Metro"/>
          <p:cNvSpPr txBox="1"/>
          <p:nvPr/>
        </p:nvSpPr>
        <p:spPr>
          <a:xfrm>
            <a:off x="1344562" y="3020277"/>
            <a:ext cx="10315676" cy="916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08254">
              <a:defRPr cap="all" spc="751" sz="4698"/>
            </a:lvl1pPr>
          </a:lstStyle>
          <a:p>
            <a:pPr/>
            <a:r>
              <a:t>Metro</a:t>
            </a:r>
          </a:p>
        </p:txBody>
      </p:sp>
      <p:sp>
        <p:nvSpPr>
          <p:cNvPr id="232" name="Linha"/>
          <p:cNvSpPr/>
          <p:nvPr/>
        </p:nvSpPr>
        <p:spPr>
          <a:xfrm>
            <a:off x="-100734" y="4733825"/>
            <a:ext cx="132062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2"/>
      <p:bldP build="whole" bldLvl="1" animBg="1" rev="0" advAuto="0" spid="2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Metro"/>
          <p:cNvSpPr txBox="1"/>
          <p:nvPr/>
        </p:nvSpPr>
        <p:spPr>
          <a:xfrm>
            <a:off x="1344562" y="3046858"/>
            <a:ext cx="10315676" cy="91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08254">
              <a:defRPr cap="all" spc="751" sz="4698"/>
            </a:lvl1pPr>
          </a:lstStyle>
          <a:p>
            <a:pPr/>
            <a:r>
              <a:t>Metro</a:t>
            </a:r>
          </a:p>
        </p:txBody>
      </p:sp>
      <p:pic>
        <p:nvPicPr>
          <p:cNvPr id="237" name="andante.jpg" descr="andante.jpg"/>
          <p:cNvPicPr>
            <a:picLocks noChangeAspect="1"/>
          </p:cNvPicPr>
          <p:nvPr/>
        </p:nvPicPr>
        <p:blipFill>
          <a:blip r:embed="rId3">
            <a:extLst/>
          </a:blip>
          <a:srcRect l="423" t="11633" r="424" b="22373"/>
          <a:stretch>
            <a:fillRect/>
          </a:stretch>
        </p:blipFill>
        <p:spPr>
          <a:xfrm>
            <a:off x="3773964" y="4227271"/>
            <a:ext cx="2454262" cy="2454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4" y="0"/>
                  <a:pt x="4803" y="1004"/>
                  <a:pt x="2882" y="3014"/>
                </a:cubicBezTo>
                <a:cubicBezTo>
                  <a:pt x="-960" y="7035"/>
                  <a:pt x="-960" y="13558"/>
                  <a:pt x="2882" y="17579"/>
                </a:cubicBezTo>
                <a:cubicBezTo>
                  <a:pt x="6724" y="21600"/>
                  <a:pt x="12956" y="21600"/>
                  <a:pt x="16798" y="17579"/>
                </a:cubicBezTo>
                <a:cubicBezTo>
                  <a:pt x="20640" y="13558"/>
                  <a:pt x="20640" y="7035"/>
                  <a:pt x="16798" y="3014"/>
                </a:cubicBezTo>
                <a:cubicBezTo>
                  <a:pt x="14877" y="1004"/>
                  <a:pt x="12359" y="0"/>
                  <a:pt x="9842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238" name="revisor-metro.jpg" descr="revisor-metro.jpg"/>
          <p:cNvPicPr>
            <a:picLocks noChangeAspect="1"/>
          </p:cNvPicPr>
          <p:nvPr/>
        </p:nvPicPr>
        <p:blipFill>
          <a:blip r:embed="rId4">
            <a:extLst/>
          </a:blip>
          <a:srcRect l="33472" t="130" r="4960" b="9712"/>
          <a:stretch>
            <a:fillRect/>
          </a:stretch>
        </p:blipFill>
        <p:spPr>
          <a:xfrm>
            <a:off x="6776868" y="4227220"/>
            <a:ext cx="2453968" cy="2454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7"/>
                  <a:pt x="2882" y="3017"/>
                </a:cubicBezTo>
                <a:cubicBezTo>
                  <a:pt x="-961" y="7039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9"/>
                  <a:pt x="16796" y="3017"/>
                </a:cubicBezTo>
                <a:cubicBezTo>
                  <a:pt x="14875" y="1007"/>
                  <a:pt x="12357" y="0"/>
                  <a:pt x="9839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  <p:bldP build="whole" bldLvl="1" animBg="1" rev="0" advAuto="0" spid="238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Metro"/>
          <p:cNvSpPr txBox="1"/>
          <p:nvPr/>
        </p:nvSpPr>
        <p:spPr>
          <a:xfrm>
            <a:off x="1344562" y="430658"/>
            <a:ext cx="10315676" cy="91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08254">
              <a:defRPr cap="all" spc="751" sz="4698"/>
            </a:lvl1pPr>
          </a:lstStyle>
          <a:p>
            <a:pPr/>
            <a:r>
              <a:t>Metro</a:t>
            </a:r>
          </a:p>
        </p:txBody>
      </p:sp>
      <p:sp>
        <p:nvSpPr>
          <p:cNvPr id="243" name="Linha"/>
          <p:cNvSpPr/>
          <p:nvPr/>
        </p:nvSpPr>
        <p:spPr>
          <a:xfrm>
            <a:off x="-100734" y="4733825"/>
            <a:ext cx="132062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244" name="andante.jpg" descr="andante.jpg"/>
          <p:cNvPicPr>
            <a:picLocks noChangeAspect="1"/>
          </p:cNvPicPr>
          <p:nvPr/>
        </p:nvPicPr>
        <p:blipFill>
          <a:blip r:embed="rId3">
            <a:extLst/>
          </a:blip>
          <a:srcRect l="423" t="11633" r="424" b="22373"/>
          <a:stretch>
            <a:fillRect/>
          </a:stretch>
        </p:blipFill>
        <p:spPr>
          <a:xfrm>
            <a:off x="3773964" y="1611071"/>
            <a:ext cx="2454262" cy="2454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4" y="0"/>
                  <a:pt x="4803" y="1004"/>
                  <a:pt x="2882" y="3014"/>
                </a:cubicBezTo>
                <a:cubicBezTo>
                  <a:pt x="-960" y="7035"/>
                  <a:pt x="-960" y="13558"/>
                  <a:pt x="2882" y="17579"/>
                </a:cubicBezTo>
                <a:cubicBezTo>
                  <a:pt x="6724" y="21600"/>
                  <a:pt x="12956" y="21600"/>
                  <a:pt x="16798" y="17579"/>
                </a:cubicBezTo>
                <a:cubicBezTo>
                  <a:pt x="20640" y="13558"/>
                  <a:pt x="20640" y="7035"/>
                  <a:pt x="16798" y="3014"/>
                </a:cubicBezTo>
                <a:cubicBezTo>
                  <a:pt x="14877" y="1004"/>
                  <a:pt x="12359" y="0"/>
                  <a:pt x="9842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245" name="revisor-metro.jpg" descr="revisor-metro.jpg"/>
          <p:cNvPicPr>
            <a:picLocks noChangeAspect="1"/>
          </p:cNvPicPr>
          <p:nvPr/>
        </p:nvPicPr>
        <p:blipFill>
          <a:blip r:embed="rId4">
            <a:extLst/>
          </a:blip>
          <a:srcRect l="33472" t="130" r="4960" b="9712"/>
          <a:stretch>
            <a:fillRect/>
          </a:stretch>
        </p:blipFill>
        <p:spPr>
          <a:xfrm>
            <a:off x="6776868" y="1611020"/>
            <a:ext cx="2453968" cy="2454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7"/>
                  <a:pt x="2882" y="3017"/>
                </a:cubicBezTo>
                <a:cubicBezTo>
                  <a:pt x="-961" y="7039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9"/>
                  <a:pt x="16796" y="3017"/>
                </a:cubicBezTo>
                <a:cubicBezTo>
                  <a:pt x="14875" y="1007"/>
                  <a:pt x="12357" y="0"/>
                  <a:pt x="9839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sp>
        <p:nvSpPr>
          <p:cNvPr id="246" name="Passengers"/>
          <p:cNvSpPr txBox="1"/>
          <p:nvPr>
            <p:ph type="title" idx="4294967295"/>
          </p:nvPr>
        </p:nvSpPr>
        <p:spPr>
          <a:xfrm>
            <a:off x="1344562" y="5530691"/>
            <a:ext cx="10315676" cy="916683"/>
          </a:xfrm>
          <a:prstGeom prst="rect">
            <a:avLst/>
          </a:prstGeom>
        </p:spPr>
        <p:txBody>
          <a:bodyPr/>
          <a:lstStyle>
            <a:lvl1pPr algn="ctr" defTabSz="443991">
              <a:defRPr spc="753" sz="4712"/>
            </a:lvl1pPr>
          </a:lstStyle>
          <a:p>
            <a:pPr/>
            <a:r>
              <a:t>Passengers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1111-min1.jpg" descr="1111-min1.jpg"/>
          <p:cNvPicPr>
            <a:picLocks noChangeAspect="1"/>
          </p:cNvPicPr>
          <p:nvPr/>
        </p:nvPicPr>
        <p:blipFill>
          <a:blip r:embed="rId3">
            <a:extLst/>
          </a:blip>
          <a:srcRect l="20051" t="1587" r="20054" b="18557"/>
          <a:stretch>
            <a:fillRect/>
          </a:stretch>
        </p:blipFill>
        <p:spPr>
          <a:xfrm>
            <a:off x="3874355" y="4243490"/>
            <a:ext cx="2504897" cy="2504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251" name="depositphotos_161516470-stock-photo-lots-of-euro-coins.jpg" descr="depositphotos_161516470-stock-photo-lots-of-euro-coins.jpg"/>
          <p:cNvPicPr>
            <a:picLocks noChangeAspect="1"/>
          </p:cNvPicPr>
          <p:nvPr/>
        </p:nvPicPr>
        <p:blipFill>
          <a:blip r:embed="rId4">
            <a:extLst/>
          </a:blip>
          <a:srcRect l="9178" t="22015" r="49997" b="22015"/>
          <a:stretch>
            <a:fillRect/>
          </a:stretch>
        </p:blipFill>
        <p:spPr>
          <a:xfrm>
            <a:off x="6625503" y="4243566"/>
            <a:ext cx="2504876" cy="2504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2" y="1005"/>
                  <a:pt x="2881" y="3015"/>
                </a:cubicBezTo>
                <a:cubicBezTo>
                  <a:pt x="-961" y="7036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6" y="1005"/>
                  <a:pt x="12359" y="0"/>
                  <a:pt x="9841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252" name="metro-porto-ticket-machine-565x300.jpg" descr="metro-porto-ticket-machine-565x300.jpg"/>
          <p:cNvPicPr>
            <a:picLocks noChangeAspect="1"/>
          </p:cNvPicPr>
          <p:nvPr/>
        </p:nvPicPr>
        <p:blipFill>
          <a:blip r:embed="rId5">
            <a:extLst/>
          </a:blip>
          <a:srcRect l="4072" t="1895" r="44840" b="1897"/>
          <a:stretch>
            <a:fillRect/>
          </a:stretch>
        </p:blipFill>
        <p:spPr>
          <a:xfrm>
            <a:off x="1103589" y="4223958"/>
            <a:ext cx="2524515" cy="2524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4"/>
                </a:cubicBezTo>
                <a:cubicBezTo>
                  <a:pt x="-961" y="7036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6"/>
                  <a:pt x="16797" y="3014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253" name="Ilchi-Lee_I-dont-care_20180220.jpg" descr="Ilchi-Lee_I-dont-care_20180220.jpg"/>
          <p:cNvPicPr>
            <a:picLocks noChangeAspect="1"/>
          </p:cNvPicPr>
          <p:nvPr/>
        </p:nvPicPr>
        <p:blipFill>
          <a:blip r:embed="rId6">
            <a:extLst/>
          </a:blip>
          <a:srcRect l="21337" t="5" r="11856" b="0"/>
          <a:stretch>
            <a:fillRect/>
          </a:stretch>
        </p:blipFill>
        <p:spPr>
          <a:xfrm>
            <a:off x="9376630" y="4226436"/>
            <a:ext cx="2524580" cy="2519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400" y="0"/>
                </a:moveTo>
                <a:cubicBezTo>
                  <a:pt x="7030" y="116"/>
                  <a:pt x="4691" y="1157"/>
                  <a:pt x="2882" y="3147"/>
                </a:cubicBezTo>
                <a:cubicBezTo>
                  <a:pt x="-961" y="7374"/>
                  <a:pt x="-961" y="14226"/>
                  <a:pt x="2882" y="18453"/>
                </a:cubicBezTo>
                <a:cubicBezTo>
                  <a:pt x="4700" y="20452"/>
                  <a:pt x="7052" y="21493"/>
                  <a:pt x="9434" y="21600"/>
                </a:cubicBezTo>
                <a:lnTo>
                  <a:pt x="10241" y="21600"/>
                </a:lnTo>
                <a:cubicBezTo>
                  <a:pt x="12623" y="21493"/>
                  <a:pt x="14978" y="20453"/>
                  <a:pt x="16796" y="18453"/>
                </a:cubicBezTo>
                <a:cubicBezTo>
                  <a:pt x="20639" y="14226"/>
                  <a:pt x="20639" y="7374"/>
                  <a:pt x="16796" y="3147"/>
                </a:cubicBezTo>
                <a:cubicBezTo>
                  <a:pt x="14987" y="1158"/>
                  <a:pt x="12647" y="116"/>
                  <a:pt x="10278" y="0"/>
                </a:cubicBezTo>
                <a:lnTo>
                  <a:pt x="9400" y="0"/>
                </a:ln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sp>
        <p:nvSpPr>
          <p:cNvPr id="254" name="Passengers"/>
          <p:cNvSpPr txBox="1"/>
          <p:nvPr/>
        </p:nvSpPr>
        <p:spPr>
          <a:xfrm>
            <a:off x="1344562" y="3046858"/>
            <a:ext cx="10315676" cy="91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08254">
              <a:defRPr cap="all" spc="751" sz="4698"/>
            </a:lvl1pPr>
          </a:lstStyle>
          <a:p>
            <a:pPr/>
            <a:r>
              <a:t>Passengers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1"/>
      <p:bldP build="whole" bldLvl="1" animBg="1" rev="0" advAuto="0" spid="253" grpId="4"/>
      <p:bldP build="whole" bldLvl="1" animBg="1" rev="0" advAuto="0" spid="251" grpId="3"/>
      <p:bldP build="whole" bldLvl="1" animBg="1" rev="0" advAuto="0" spid="250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assengers"/>
          <p:cNvSpPr txBox="1"/>
          <p:nvPr>
            <p:ph type="title" idx="4294967295"/>
          </p:nvPr>
        </p:nvSpPr>
        <p:spPr>
          <a:xfrm>
            <a:off x="1344562" y="8120310"/>
            <a:ext cx="10315676" cy="916683"/>
          </a:xfrm>
          <a:prstGeom prst="rect">
            <a:avLst/>
          </a:prstGeom>
        </p:spPr>
        <p:txBody>
          <a:bodyPr/>
          <a:lstStyle>
            <a:lvl1pPr algn="ctr" defTabSz="443991">
              <a:defRPr spc="753" sz="4712"/>
            </a:lvl1pPr>
          </a:lstStyle>
          <a:p>
            <a:pPr/>
            <a:r>
              <a:t>Passengers </a:t>
            </a:r>
          </a:p>
        </p:txBody>
      </p:sp>
      <p:sp>
        <p:nvSpPr>
          <p:cNvPr id="259" name="Metro"/>
          <p:cNvSpPr txBox="1"/>
          <p:nvPr/>
        </p:nvSpPr>
        <p:spPr>
          <a:xfrm>
            <a:off x="1344562" y="430658"/>
            <a:ext cx="10315676" cy="91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08254">
              <a:defRPr cap="all" spc="751" sz="4698"/>
            </a:lvl1pPr>
          </a:lstStyle>
          <a:p>
            <a:pPr/>
            <a:r>
              <a:t>Metro</a:t>
            </a:r>
          </a:p>
        </p:txBody>
      </p:sp>
      <p:sp>
        <p:nvSpPr>
          <p:cNvPr id="260" name="Linha"/>
          <p:cNvSpPr/>
          <p:nvPr/>
        </p:nvSpPr>
        <p:spPr>
          <a:xfrm>
            <a:off x="-100734" y="4733825"/>
            <a:ext cx="1320626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261" name="andante.jpg" descr="andante.jpg"/>
          <p:cNvPicPr>
            <a:picLocks noChangeAspect="1"/>
          </p:cNvPicPr>
          <p:nvPr/>
        </p:nvPicPr>
        <p:blipFill>
          <a:blip r:embed="rId3">
            <a:extLst/>
          </a:blip>
          <a:srcRect l="423" t="11633" r="424" b="22373"/>
          <a:stretch>
            <a:fillRect/>
          </a:stretch>
        </p:blipFill>
        <p:spPr>
          <a:xfrm>
            <a:off x="3773964" y="1611071"/>
            <a:ext cx="2454262" cy="2454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4" y="0"/>
                  <a:pt x="4803" y="1004"/>
                  <a:pt x="2882" y="3014"/>
                </a:cubicBezTo>
                <a:cubicBezTo>
                  <a:pt x="-960" y="7035"/>
                  <a:pt x="-960" y="13558"/>
                  <a:pt x="2882" y="17579"/>
                </a:cubicBezTo>
                <a:cubicBezTo>
                  <a:pt x="6724" y="21600"/>
                  <a:pt x="12956" y="21600"/>
                  <a:pt x="16798" y="17579"/>
                </a:cubicBezTo>
                <a:cubicBezTo>
                  <a:pt x="20640" y="13558"/>
                  <a:pt x="20640" y="7035"/>
                  <a:pt x="16798" y="3014"/>
                </a:cubicBezTo>
                <a:cubicBezTo>
                  <a:pt x="14877" y="1004"/>
                  <a:pt x="12359" y="0"/>
                  <a:pt x="9842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262" name="revisor-metro.jpg" descr="revisor-metro.jpg"/>
          <p:cNvPicPr>
            <a:picLocks noChangeAspect="1"/>
          </p:cNvPicPr>
          <p:nvPr/>
        </p:nvPicPr>
        <p:blipFill>
          <a:blip r:embed="rId4">
            <a:extLst/>
          </a:blip>
          <a:srcRect l="33472" t="130" r="4960" b="9712"/>
          <a:stretch>
            <a:fillRect/>
          </a:stretch>
        </p:blipFill>
        <p:spPr>
          <a:xfrm>
            <a:off x="6776868" y="1611020"/>
            <a:ext cx="2453968" cy="2454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7"/>
                  <a:pt x="2882" y="3017"/>
                </a:cubicBezTo>
                <a:cubicBezTo>
                  <a:pt x="-961" y="7039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9"/>
                  <a:pt x="16796" y="3017"/>
                </a:cubicBezTo>
                <a:cubicBezTo>
                  <a:pt x="14875" y="1007"/>
                  <a:pt x="12357" y="0"/>
                  <a:pt x="9839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263" name="1111-min1.jpg" descr="1111-min1.jpg"/>
          <p:cNvPicPr>
            <a:picLocks noChangeAspect="1"/>
          </p:cNvPicPr>
          <p:nvPr/>
        </p:nvPicPr>
        <p:blipFill>
          <a:blip r:embed="rId5">
            <a:extLst/>
          </a:blip>
          <a:srcRect l="20051" t="1587" r="20054" b="18557"/>
          <a:stretch>
            <a:fillRect/>
          </a:stretch>
        </p:blipFill>
        <p:spPr>
          <a:xfrm>
            <a:off x="3748647" y="5181024"/>
            <a:ext cx="2504897" cy="250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264" name="depositphotos_161516470-stock-photo-lots-of-euro-coins.jpg" descr="depositphotos_161516470-stock-photo-lots-of-euro-coins.jpg"/>
          <p:cNvPicPr>
            <a:picLocks noChangeAspect="1"/>
          </p:cNvPicPr>
          <p:nvPr/>
        </p:nvPicPr>
        <p:blipFill>
          <a:blip r:embed="rId6">
            <a:extLst/>
          </a:blip>
          <a:srcRect l="9178" t="22015" r="49997" b="22015"/>
          <a:stretch>
            <a:fillRect/>
          </a:stretch>
        </p:blipFill>
        <p:spPr>
          <a:xfrm>
            <a:off x="6499795" y="5181100"/>
            <a:ext cx="2504876" cy="2504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2" y="1005"/>
                  <a:pt x="2881" y="3015"/>
                </a:cubicBezTo>
                <a:cubicBezTo>
                  <a:pt x="-961" y="7036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6" y="1005"/>
                  <a:pt x="12359" y="0"/>
                  <a:pt x="9841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265" name="metro-porto-ticket-machine-565x300.jpg" descr="metro-porto-ticket-machine-565x300.jpg"/>
          <p:cNvPicPr>
            <a:picLocks noChangeAspect="1"/>
          </p:cNvPicPr>
          <p:nvPr/>
        </p:nvPicPr>
        <p:blipFill>
          <a:blip r:embed="rId7">
            <a:extLst/>
          </a:blip>
          <a:srcRect l="4072" t="1895" r="44840" b="1897"/>
          <a:stretch>
            <a:fillRect/>
          </a:stretch>
        </p:blipFill>
        <p:spPr>
          <a:xfrm>
            <a:off x="977881" y="5161492"/>
            <a:ext cx="2524515" cy="2524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4"/>
                </a:cubicBezTo>
                <a:cubicBezTo>
                  <a:pt x="-961" y="7036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6"/>
                  <a:pt x="16797" y="3014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266" name="Ilchi-Lee_I-dont-care_20180220.jpg" descr="Ilchi-Lee_I-dont-care_20180220.jpg"/>
          <p:cNvPicPr>
            <a:picLocks noChangeAspect="1"/>
          </p:cNvPicPr>
          <p:nvPr/>
        </p:nvPicPr>
        <p:blipFill>
          <a:blip r:embed="rId8">
            <a:extLst/>
          </a:blip>
          <a:srcRect l="21337" t="5" r="11856" b="0"/>
          <a:stretch>
            <a:fillRect/>
          </a:stretch>
        </p:blipFill>
        <p:spPr>
          <a:xfrm>
            <a:off x="9250922" y="5163970"/>
            <a:ext cx="2524581" cy="2519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400" y="0"/>
                </a:moveTo>
                <a:cubicBezTo>
                  <a:pt x="7030" y="116"/>
                  <a:pt x="4691" y="1157"/>
                  <a:pt x="2882" y="3147"/>
                </a:cubicBezTo>
                <a:cubicBezTo>
                  <a:pt x="-961" y="7374"/>
                  <a:pt x="-961" y="14226"/>
                  <a:pt x="2882" y="18453"/>
                </a:cubicBezTo>
                <a:cubicBezTo>
                  <a:pt x="4700" y="20452"/>
                  <a:pt x="7052" y="21493"/>
                  <a:pt x="9434" y="21600"/>
                </a:cubicBezTo>
                <a:lnTo>
                  <a:pt x="10241" y="21600"/>
                </a:lnTo>
                <a:cubicBezTo>
                  <a:pt x="12623" y="21493"/>
                  <a:pt x="14978" y="20453"/>
                  <a:pt x="16796" y="18453"/>
                </a:cubicBezTo>
                <a:cubicBezTo>
                  <a:pt x="20639" y="14226"/>
                  <a:pt x="20639" y="7374"/>
                  <a:pt x="16796" y="3147"/>
                </a:cubicBezTo>
                <a:cubicBezTo>
                  <a:pt x="14987" y="1158"/>
                  <a:pt x="12647" y="116"/>
                  <a:pt x="10278" y="0"/>
                </a:cubicBezTo>
                <a:lnTo>
                  <a:pt x="9400" y="0"/>
                </a:ln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regouga.jpg" descr="regouga.jpg"/>
          <p:cNvPicPr>
            <a:picLocks noChangeAspect="1"/>
          </p:cNvPicPr>
          <p:nvPr/>
        </p:nvPicPr>
        <p:blipFill>
          <a:blip r:embed="rId3">
            <a:extLst/>
          </a:blip>
          <a:srcRect l="12016" t="954" r="12016" b="24736"/>
          <a:stretch>
            <a:fillRect/>
          </a:stretch>
        </p:blipFill>
        <p:spPr>
          <a:xfrm>
            <a:off x="7899885" y="3831079"/>
            <a:ext cx="2091351" cy="2091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9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9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147" name="joaopina.jpg" descr="joaopina.jpg"/>
          <p:cNvPicPr>
            <a:picLocks noChangeAspect="1"/>
          </p:cNvPicPr>
          <p:nvPr/>
        </p:nvPicPr>
        <p:blipFill>
          <a:blip r:embed="rId4">
            <a:extLst/>
          </a:blip>
          <a:srcRect l="14397" t="5112" r="14391" b="23800"/>
          <a:stretch>
            <a:fillRect/>
          </a:stretch>
        </p:blipFill>
        <p:spPr>
          <a:xfrm>
            <a:off x="3013334" y="3832703"/>
            <a:ext cx="2091811" cy="2088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7" y="0"/>
                </a:moveTo>
                <a:cubicBezTo>
                  <a:pt x="7319" y="0"/>
                  <a:pt x="4803" y="1007"/>
                  <a:pt x="2881" y="3018"/>
                </a:cubicBezTo>
                <a:cubicBezTo>
                  <a:pt x="-961" y="7039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9"/>
                  <a:pt x="16797" y="3018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148" name="rodrigo.jpg" descr="rodrigo.jpg"/>
          <p:cNvPicPr>
            <a:picLocks noChangeAspect="1"/>
          </p:cNvPicPr>
          <p:nvPr/>
        </p:nvPicPr>
        <p:blipFill>
          <a:blip r:embed="rId5">
            <a:extLst/>
          </a:blip>
          <a:srcRect l="817" t="6001" r="10104" b="5035"/>
          <a:stretch>
            <a:fillRect/>
          </a:stretch>
        </p:blipFill>
        <p:spPr>
          <a:xfrm>
            <a:off x="567670" y="3831093"/>
            <a:ext cx="2094100" cy="2091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149" name="joaonogueira.jpg" descr="joaonogueira.jpg"/>
          <p:cNvPicPr>
            <a:picLocks noChangeAspect="1"/>
          </p:cNvPicPr>
          <p:nvPr/>
        </p:nvPicPr>
        <p:blipFill>
          <a:blip r:embed="rId6">
            <a:extLst/>
          </a:blip>
          <a:srcRect l="12959" t="3066" r="12963" b="22969"/>
          <a:stretch>
            <a:fillRect/>
          </a:stretch>
        </p:blipFill>
        <p:spPr>
          <a:xfrm>
            <a:off x="5456708" y="3832702"/>
            <a:ext cx="2091384" cy="208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7"/>
                  <a:pt x="2882" y="3018"/>
                </a:cubicBezTo>
                <a:cubicBezTo>
                  <a:pt x="-961" y="7039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9"/>
                  <a:pt x="16796" y="3018"/>
                </a:cubicBezTo>
                <a:cubicBezTo>
                  <a:pt x="14875" y="1007"/>
                  <a:pt x="12357" y="0"/>
                  <a:pt x="9839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pic>
        <p:nvPicPr>
          <p:cNvPr id="150" name="manel.jpg" descr="manel.jpg"/>
          <p:cNvPicPr>
            <a:picLocks noChangeAspect="1"/>
          </p:cNvPicPr>
          <p:nvPr/>
        </p:nvPicPr>
        <p:blipFill>
          <a:blip r:embed="rId7">
            <a:extLst/>
          </a:blip>
          <a:srcRect l="4262" t="5544" r="4268" b="38374"/>
          <a:stretch>
            <a:fillRect/>
          </a:stretch>
        </p:blipFill>
        <p:spPr>
          <a:xfrm>
            <a:off x="10343029" y="3832709"/>
            <a:ext cx="2089618" cy="2088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1" y="0"/>
                </a:moveTo>
                <a:cubicBezTo>
                  <a:pt x="7323" y="0"/>
                  <a:pt x="4803" y="1007"/>
                  <a:pt x="2882" y="3018"/>
                </a:cubicBezTo>
                <a:cubicBezTo>
                  <a:pt x="-961" y="7039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9"/>
                  <a:pt x="16796" y="3018"/>
                </a:cubicBezTo>
                <a:cubicBezTo>
                  <a:pt x="14875" y="1007"/>
                  <a:pt x="12359" y="0"/>
                  <a:pt x="9841" y="0"/>
                </a:cubicBezTo>
                <a:close/>
              </a:path>
            </a:pathLst>
          </a:custGeom>
          <a:ln w="50800">
            <a:solidFill>
              <a:srgbClr val="FFFFFF"/>
            </a:solidFill>
            <a:miter lim="400000"/>
          </a:ln>
        </p:spPr>
      </p:pic>
      <p:sp>
        <p:nvSpPr>
          <p:cNvPr id="151" name="Rodrigo Oliveira"/>
          <p:cNvSpPr txBox="1"/>
          <p:nvPr/>
        </p:nvSpPr>
        <p:spPr>
          <a:xfrm>
            <a:off x="483556" y="6326551"/>
            <a:ext cx="226232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Rodrigo Oliveira</a:t>
            </a:r>
          </a:p>
        </p:txBody>
      </p:sp>
      <p:sp>
        <p:nvSpPr>
          <p:cNvPr id="152" name="João Pina"/>
          <p:cNvSpPr txBox="1"/>
          <p:nvPr/>
        </p:nvSpPr>
        <p:spPr>
          <a:xfrm>
            <a:off x="3368549" y="6326551"/>
            <a:ext cx="138138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João Pina</a:t>
            </a:r>
          </a:p>
        </p:txBody>
      </p:sp>
      <p:sp>
        <p:nvSpPr>
          <p:cNvPr id="153" name="João Nogueira"/>
          <p:cNvSpPr txBox="1"/>
          <p:nvPr/>
        </p:nvSpPr>
        <p:spPr>
          <a:xfrm>
            <a:off x="5478106" y="6326551"/>
            <a:ext cx="204858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João Nogueira</a:t>
            </a:r>
          </a:p>
        </p:txBody>
      </p:sp>
      <p:sp>
        <p:nvSpPr>
          <p:cNvPr id="154" name="Miguel Regouga"/>
          <p:cNvSpPr txBox="1"/>
          <p:nvPr/>
        </p:nvSpPr>
        <p:spPr>
          <a:xfrm>
            <a:off x="7812022" y="6326551"/>
            <a:ext cx="226707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Miguel Regouga</a:t>
            </a:r>
          </a:p>
        </p:txBody>
      </p:sp>
      <p:sp>
        <p:nvSpPr>
          <p:cNvPr id="155" name="José Pinto"/>
          <p:cNvSpPr txBox="1"/>
          <p:nvPr/>
        </p:nvSpPr>
        <p:spPr>
          <a:xfrm>
            <a:off x="10650628" y="6326551"/>
            <a:ext cx="147442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José Pinto</a:t>
            </a:r>
          </a:p>
        </p:txBody>
      </p:sp>
      <p:sp>
        <p:nvSpPr>
          <p:cNvPr id="156" name="Project Manager"/>
          <p:cNvSpPr txBox="1"/>
          <p:nvPr/>
        </p:nvSpPr>
        <p:spPr>
          <a:xfrm>
            <a:off x="5606745" y="6747382"/>
            <a:ext cx="179131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Project Manager</a:t>
            </a:r>
          </a:p>
        </p:txBody>
      </p:sp>
      <p:sp>
        <p:nvSpPr>
          <p:cNvPr id="157" name="User Researcher"/>
          <p:cNvSpPr txBox="1"/>
          <p:nvPr/>
        </p:nvSpPr>
        <p:spPr>
          <a:xfrm>
            <a:off x="8071165" y="6747382"/>
            <a:ext cx="174879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User Researcher</a:t>
            </a:r>
          </a:p>
        </p:txBody>
      </p:sp>
      <p:sp>
        <p:nvSpPr>
          <p:cNvPr id="158" name="Back-End Developer"/>
          <p:cNvSpPr txBox="1"/>
          <p:nvPr/>
        </p:nvSpPr>
        <p:spPr>
          <a:xfrm>
            <a:off x="10288958" y="6747382"/>
            <a:ext cx="219776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Back-End Developer</a:t>
            </a:r>
          </a:p>
        </p:txBody>
      </p:sp>
      <p:sp>
        <p:nvSpPr>
          <p:cNvPr id="159" name="Designer"/>
          <p:cNvSpPr txBox="1"/>
          <p:nvPr/>
        </p:nvSpPr>
        <p:spPr>
          <a:xfrm>
            <a:off x="3542717" y="6747382"/>
            <a:ext cx="103304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Designer</a:t>
            </a:r>
          </a:p>
        </p:txBody>
      </p:sp>
      <p:sp>
        <p:nvSpPr>
          <p:cNvPr id="160" name="Front-End Developer"/>
          <p:cNvSpPr txBox="1"/>
          <p:nvPr/>
        </p:nvSpPr>
        <p:spPr>
          <a:xfrm>
            <a:off x="488065" y="6747382"/>
            <a:ext cx="2253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Front-End Developer</a:t>
            </a:r>
          </a:p>
        </p:txBody>
      </p:sp>
      <p:sp>
        <p:nvSpPr>
          <p:cNvPr id="161" name="GROUP 10"/>
          <p:cNvSpPr txBox="1"/>
          <p:nvPr/>
        </p:nvSpPr>
        <p:spPr>
          <a:xfrm>
            <a:off x="660400" y="2064984"/>
            <a:ext cx="11684001" cy="939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pc="592" sz="37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GROUP 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50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55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500"/>
                            </p:stCondLst>
                            <p:childTnLst>
                              <p:par>
                                <p:cTn id="60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65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500"/>
                            </p:stCondLst>
                            <p:childTnLst>
                              <p:par>
                                <p:cTn id="70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1000"/>
                            </p:stCondLst>
                            <p:childTnLst>
                              <p:par>
                                <p:cTn id="75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5"/>
      <p:bldP build="whole" bldLvl="1" animBg="1" rev="0" advAuto="0" spid="158" grpId="15"/>
      <p:bldP build="whole" bldLvl="1" animBg="1" rev="0" advAuto="0" spid="155" grpId="10"/>
      <p:bldP build="whole" bldLvl="1" animBg="1" rev="0" advAuto="0" spid="146" grpId="4"/>
      <p:bldP build="whole" bldLvl="1" animBg="1" rev="0" advAuto="0" spid="152" grpId="7"/>
      <p:bldP build="whole" bldLvl="1" animBg="1" rev="0" advAuto="0" spid="157" grpId="14"/>
      <p:bldP build="whole" bldLvl="1" animBg="1" rev="0" advAuto="0" spid="160" grpId="11"/>
      <p:bldP build="whole" bldLvl="1" animBg="1" rev="0" advAuto="0" spid="154" grpId="9"/>
      <p:bldP build="whole" bldLvl="1" animBg="1" rev="0" advAuto="0" spid="149" grpId="3"/>
      <p:bldP build="whole" bldLvl="1" animBg="1" rev="0" advAuto="0" spid="151" grpId="6"/>
      <p:bldP build="whole" bldLvl="1" animBg="1" rev="0" advAuto="0" spid="148" grpId="2"/>
      <p:bldP build="whole" bldLvl="1" animBg="1" rev="0" advAuto="0" spid="156" grpId="13"/>
      <p:bldP build="whole" bldLvl="1" animBg="1" rev="0" advAuto="0" spid="153" grpId="8"/>
      <p:bldP build="whole" bldLvl="1" animBg="1" rev="0" advAuto="0" spid="147" grpId="1"/>
      <p:bldP build="whole" bldLvl="1" animBg="1" rev="0" advAuto="0" spid="159" grpId="1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metro.png" descr="metr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16851" y="-1481"/>
            <a:ext cx="14638502" cy="9756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like_PNG35.png" descr="like_PNG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7914" y="3264552"/>
            <a:ext cx="3113307" cy="3224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ha"/>
          <p:cNvSpPr/>
          <p:nvPr/>
        </p:nvSpPr>
        <p:spPr>
          <a:xfrm>
            <a:off x="4558200" y="5188972"/>
            <a:ext cx="3888400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273" name="Gift_Present_Emoji.png" descr="Gift_Present_Emoj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3579" y="3264552"/>
            <a:ext cx="3224496" cy="3224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7" dur="indefinite" fill="hold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1"/>
      <p:bldP build="whole" bldLvl="1" animBg="1" rev="0" advAuto="0" spid="272" grpId="3"/>
      <p:bldP build="whole" bldLvl="1" animBg="1" rev="0" advAuto="0" spid="273" grpId="4"/>
      <p:bldP build="whole" bldLvl="1" animBg="1" rev="0" advAuto="0" spid="271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EOPLE LOVE  DISCOUNTS!"/>
          <p:cNvSpPr txBox="1"/>
          <p:nvPr/>
        </p:nvSpPr>
        <p:spPr>
          <a:xfrm>
            <a:off x="3175984" y="2190159"/>
            <a:ext cx="6652832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PEOPLE LOVE </a:t>
            </a:r>
            <a:br/>
            <a:r>
              <a:rPr sz="8500"/>
              <a:t>DISCOUNTS!</a:t>
            </a:r>
          </a:p>
        </p:txBody>
      </p:sp>
      <p:pic>
        <p:nvPicPr>
          <p:cNvPr id="278" name="promotions-png-5.png" descr="promotions-png-5.png"/>
          <p:cNvPicPr>
            <a:picLocks noChangeAspect="1"/>
          </p:cNvPicPr>
          <p:nvPr/>
        </p:nvPicPr>
        <p:blipFill>
          <a:blip r:embed="rId3">
            <a:extLst/>
          </a:blip>
          <a:srcRect l="0" t="32805" r="0" b="0"/>
          <a:stretch>
            <a:fillRect/>
          </a:stretch>
        </p:blipFill>
        <p:spPr>
          <a:xfrm>
            <a:off x="1930399" y="5517323"/>
            <a:ext cx="9144001" cy="4266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7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7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1"/>
      <p:bldP build="whole" bldLvl="1" animBg="1" rev="0" advAuto="0" spid="277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g_797x448$2018_04_20_09_11_08_296226.jpg" descr="img_797x448$2018_04_20_09_11_08_296226.jpg"/>
          <p:cNvPicPr>
            <a:picLocks noChangeAspect="1"/>
          </p:cNvPicPr>
          <p:nvPr/>
        </p:nvPicPr>
        <p:blipFill>
          <a:blip r:embed="rId3">
            <a:extLst/>
          </a:blip>
          <a:srcRect l="27862" t="0" r="49871" b="0"/>
          <a:stretch>
            <a:fillRect/>
          </a:stretch>
        </p:blipFill>
        <p:spPr>
          <a:xfrm>
            <a:off x="-108576" y="-60577"/>
            <a:ext cx="3297999" cy="987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dfef91e1b40d2f9f77297c9d383c110a-754x394.jpg" descr="dfef91e1b40d2f9f77297c9d383c110a-754x394.jpg"/>
          <p:cNvPicPr>
            <a:picLocks noChangeAspect="1"/>
          </p:cNvPicPr>
          <p:nvPr/>
        </p:nvPicPr>
        <p:blipFill>
          <a:blip r:embed="rId4">
            <a:extLst/>
          </a:blip>
          <a:srcRect l="0" t="23022" r="0" b="14754"/>
          <a:stretch>
            <a:fillRect/>
          </a:stretch>
        </p:blipFill>
        <p:spPr>
          <a:xfrm rot="5400000">
            <a:off x="-3387976" y="3262222"/>
            <a:ext cx="9931360" cy="3229115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Discount on a Francesinha?"/>
          <p:cNvSpPr txBox="1"/>
          <p:nvPr/>
        </p:nvSpPr>
        <p:spPr>
          <a:xfrm>
            <a:off x="4950247" y="4476750"/>
            <a:ext cx="627989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Discount on a Francesinha?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g_797x448$2018_04_20_09_11_08_296226.jpg" descr="img_797x448$2018_04_20_09_11_08_296226.jpg"/>
          <p:cNvPicPr>
            <a:picLocks noChangeAspect="1"/>
          </p:cNvPicPr>
          <p:nvPr/>
        </p:nvPicPr>
        <p:blipFill>
          <a:blip r:embed="rId3">
            <a:extLst/>
          </a:blip>
          <a:srcRect l="27862" t="0" r="49871" b="0"/>
          <a:stretch>
            <a:fillRect/>
          </a:stretch>
        </p:blipFill>
        <p:spPr>
          <a:xfrm>
            <a:off x="-11181" y="-60577"/>
            <a:ext cx="3297999" cy="987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torre-dos-clerigos.jpg" descr="torre-dos-clerigos.jpg"/>
          <p:cNvPicPr>
            <a:picLocks noChangeAspect="1"/>
          </p:cNvPicPr>
          <p:nvPr/>
        </p:nvPicPr>
        <p:blipFill>
          <a:blip r:embed="rId4">
            <a:extLst/>
          </a:blip>
          <a:srcRect l="22847" t="0" r="22847" b="0"/>
          <a:stretch>
            <a:fillRect/>
          </a:stretch>
        </p:blipFill>
        <p:spPr>
          <a:xfrm>
            <a:off x="-9990" y="-1"/>
            <a:ext cx="3295713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Discount to climb the  Torre dos Clérigos?"/>
          <p:cNvSpPr txBox="1"/>
          <p:nvPr/>
        </p:nvSpPr>
        <p:spPr>
          <a:xfrm>
            <a:off x="5760660" y="4127500"/>
            <a:ext cx="5074921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Discount to climb the </a:t>
            </a:r>
            <a:br/>
            <a:r>
              <a:t>Torre dos Clérigos?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decanting-port.jpg" descr="decanting-port.jpg"/>
          <p:cNvPicPr>
            <a:picLocks noChangeAspect="1"/>
          </p:cNvPicPr>
          <p:nvPr/>
        </p:nvPicPr>
        <p:blipFill>
          <a:blip r:embed="rId3">
            <a:extLst/>
          </a:blip>
          <a:srcRect l="38043" t="0" r="17330" b="0"/>
          <a:stretch>
            <a:fillRect/>
          </a:stretch>
        </p:blipFill>
        <p:spPr>
          <a:xfrm>
            <a:off x="11984" y="-3374"/>
            <a:ext cx="3269324" cy="9760216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Discount on Port Wine tasting?"/>
          <p:cNvSpPr txBox="1"/>
          <p:nvPr/>
        </p:nvSpPr>
        <p:spPr>
          <a:xfrm>
            <a:off x="4823318" y="4476750"/>
            <a:ext cx="710082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Discount on Port Wine tasting?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g_797x448$2018_04_20_09_11_08_296226.jpg" descr="img_797x448$2018_04_20_09_11_08_296226.jpg"/>
          <p:cNvPicPr>
            <a:picLocks noChangeAspect="1"/>
          </p:cNvPicPr>
          <p:nvPr/>
        </p:nvPicPr>
        <p:blipFill>
          <a:blip r:embed="rId3">
            <a:extLst/>
          </a:blip>
          <a:srcRect l="27862" t="0" r="49871" b="0"/>
          <a:stretch>
            <a:fillRect/>
          </a:stretch>
        </p:blipFill>
        <p:spPr>
          <a:xfrm>
            <a:off x="-11301" y="-60577"/>
            <a:ext cx="3297999" cy="9874786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Free rides on the Metro?"/>
          <p:cNvSpPr txBox="1"/>
          <p:nvPr/>
        </p:nvSpPr>
        <p:spPr>
          <a:xfrm>
            <a:off x="5539089" y="4476750"/>
            <a:ext cx="56692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Free rides on the Metro?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torre-dos-clerigos.jpg" descr="torre-dos-clerigos.jpg"/>
          <p:cNvPicPr>
            <a:picLocks noChangeAspect="1"/>
          </p:cNvPicPr>
          <p:nvPr/>
        </p:nvPicPr>
        <p:blipFill>
          <a:blip r:embed="rId3">
            <a:extLst/>
          </a:blip>
          <a:srcRect l="22847" t="0" r="22847" b="0"/>
          <a:stretch>
            <a:fillRect/>
          </a:stretch>
        </p:blipFill>
        <p:spPr>
          <a:xfrm>
            <a:off x="3127796" y="0"/>
            <a:ext cx="3295713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dfef91e1b40d2f9f77297c9d383c110a-754x394.jpg" descr="dfef91e1b40d2f9f77297c9d383c110a-754x394.jpg"/>
          <p:cNvPicPr>
            <a:picLocks noChangeAspect="1"/>
          </p:cNvPicPr>
          <p:nvPr/>
        </p:nvPicPr>
        <p:blipFill>
          <a:blip r:embed="rId4">
            <a:extLst/>
          </a:blip>
          <a:srcRect l="0" t="24457" r="0" b="14754"/>
          <a:stretch>
            <a:fillRect/>
          </a:stretch>
        </p:blipFill>
        <p:spPr>
          <a:xfrm rot="5400000">
            <a:off x="-3425197" y="3299442"/>
            <a:ext cx="9931361" cy="3154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decanting-port.jpg" descr="decanting-port.jpg"/>
          <p:cNvPicPr>
            <a:picLocks noChangeAspect="1"/>
          </p:cNvPicPr>
          <p:nvPr/>
        </p:nvPicPr>
        <p:blipFill>
          <a:blip r:embed="rId5">
            <a:extLst/>
          </a:blip>
          <a:srcRect l="38043" t="0" r="16262" b="0"/>
          <a:stretch>
            <a:fillRect/>
          </a:stretch>
        </p:blipFill>
        <p:spPr>
          <a:xfrm>
            <a:off x="6438774" y="-3374"/>
            <a:ext cx="3347592" cy="9760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g_797x448$2018_04_20_09_11_08_296226.jpg" descr="img_797x448$2018_04_20_09_11_08_296226.jpg"/>
          <p:cNvPicPr>
            <a:picLocks noChangeAspect="1"/>
          </p:cNvPicPr>
          <p:nvPr/>
        </p:nvPicPr>
        <p:blipFill>
          <a:blip r:embed="rId6">
            <a:extLst/>
          </a:blip>
          <a:srcRect l="27862" t="0" r="49871" b="0"/>
          <a:stretch>
            <a:fillRect/>
          </a:stretch>
        </p:blipFill>
        <p:spPr>
          <a:xfrm>
            <a:off x="9780104" y="-60547"/>
            <a:ext cx="3297999" cy="9874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naom_50d2f56162d2b.jpg" descr="naom_50d2f56162d2b.jpg"/>
          <p:cNvPicPr>
            <a:picLocks noChangeAspect="1"/>
          </p:cNvPicPr>
          <p:nvPr/>
        </p:nvPicPr>
        <p:blipFill>
          <a:blip r:embed="rId3">
            <a:extLst/>
          </a:blip>
          <a:srcRect l="12596" t="0" r="0" b="0"/>
          <a:stretch>
            <a:fillRect/>
          </a:stretch>
        </p:blipFill>
        <p:spPr>
          <a:xfrm>
            <a:off x="16573" y="-19420"/>
            <a:ext cx="15155839" cy="9753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like_PNG35.png" descr="like_PNG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0800000">
            <a:off x="1177914" y="3264552"/>
            <a:ext cx="3113307" cy="322449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ha"/>
          <p:cNvSpPr/>
          <p:nvPr/>
        </p:nvSpPr>
        <p:spPr>
          <a:xfrm>
            <a:off x="4558200" y="5188972"/>
            <a:ext cx="3888400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314" name="symbols-0141_800x.png" descr="symbols-0141_800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3579" y="3245132"/>
            <a:ext cx="3224496" cy="3224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; ">
                                      <p:cBhvr>
                                        <p:cTn id="7" dur="indefinite" fill="hold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3" grpId="3"/>
      <p:bldP build="whole" bldLvl="1" animBg="1" rev="0" advAuto="0" spid="314" grpId="4"/>
      <p:bldP build="whole" bldLvl="1" animBg="1" rev="0" advAuto="0" spid="311" grpId="1"/>
      <p:bldP build="whole" bldLvl="1" animBg="1" rev="0" advAuto="0" spid="312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d9e965a8ad97abc4ad7894da5dba467d.jpg" descr="d9e965a8ad97abc4ad7894da5dba467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9" y="0"/>
            <a:ext cx="1300224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HE SOLU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THE 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metro-do-porto.jpg" descr="metro-do-porto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7110" t="0" r="3968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6" name="Light rail network…"/>
          <p:cNvSpPr txBox="1"/>
          <p:nvPr>
            <p:ph type="body" sz="half" idx="1"/>
          </p:nvPr>
        </p:nvSpPr>
        <p:spPr>
          <a:xfrm>
            <a:off x="660400" y="876300"/>
            <a:ext cx="5080000" cy="8001000"/>
          </a:xfrm>
          <a:prstGeom prst="rect">
            <a:avLst/>
          </a:prstGeom>
        </p:spPr>
        <p:txBody>
          <a:bodyPr/>
          <a:lstStyle/>
          <a:p>
            <a:pPr/>
            <a:r>
              <a:t>Light rail network</a:t>
            </a:r>
          </a:p>
          <a:p>
            <a:pPr/>
            <a:r>
              <a:t>First line opened in 2002</a:t>
            </a:r>
          </a:p>
          <a:p>
            <a:pPr/>
            <a:r>
              <a:t>Pioneer in architectural design</a:t>
            </a:r>
          </a:p>
          <a:p>
            <a:pPr/>
            <a:r>
              <a:t>Lack of physical barriers</a:t>
            </a:r>
          </a:p>
          <a:p>
            <a:pPr/>
            <a:r>
              <a:t>Proof-of-payment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HE SOLUTION"/>
          <p:cNvSpPr txBox="1"/>
          <p:nvPr>
            <p:ph type="title" idx="4294967295"/>
          </p:nvPr>
        </p:nvSpPr>
        <p:spPr>
          <a:xfrm>
            <a:off x="2105463" y="1285115"/>
            <a:ext cx="8793874" cy="987739"/>
          </a:xfrm>
          <a:prstGeom prst="rect">
            <a:avLst/>
          </a:prstGeom>
        </p:spPr>
        <p:txBody>
          <a:bodyPr/>
          <a:lstStyle>
            <a:lvl1pPr algn="ctr" defTabSz="484886">
              <a:defRPr spc="823" sz="5146"/>
            </a:lvl1pPr>
          </a:lstStyle>
          <a:p>
            <a:pPr/>
            <a:r>
              <a:t>THE SOLUTION</a:t>
            </a:r>
          </a:p>
        </p:txBody>
      </p:sp>
      <p:pic>
        <p:nvPicPr>
          <p:cNvPr id="325" name="586053_infrared_512x512 copy.png" descr="586053_infrared_512x512 cop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6060" y="3359881"/>
            <a:ext cx="3033838" cy="3033838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Linha"/>
          <p:cNvSpPr/>
          <p:nvPr/>
        </p:nvSpPr>
        <p:spPr>
          <a:xfrm flipV="1">
            <a:off x="6502399" y="2749837"/>
            <a:ext cx="1" cy="4253927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327" name="Startup.png" descr="Startu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14368" y="2668440"/>
            <a:ext cx="2168762" cy="441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5" grpId="1"/>
      <p:bldP build="whole" bldLvl="1" animBg="1" rev="0" advAuto="0" spid="327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agging camera-assisted mechanism"/>
          <p:cNvSpPr txBox="1"/>
          <p:nvPr>
            <p:ph type="title"/>
          </p:nvPr>
        </p:nvSpPr>
        <p:spPr>
          <a:xfrm>
            <a:off x="859379" y="2980580"/>
            <a:ext cx="5410201" cy="1785840"/>
          </a:xfrm>
          <a:prstGeom prst="rect">
            <a:avLst/>
          </a:prstGeom>
        </p:spPr>
        <p:txBody>
          <a:bodyPr/>
          <a:lstStyle>
            <a:lvl1pPr defTabSz="420624">
              <a:defRPr spc="518" sz="3240"/>
            </a:lvl1pPr>
          </a:lstStyle>
          <a:p>
            <a:pPr/>
            <a:r>
              <a:t>Tagging camera-assisted mechanism</a:t>
            </a:r>
          </a:p>
        </p:txBody>
      </p:sp>
      <p:pic>
        <p:nvPicPr>
          <p:cNvPr id="332" name="586053_infrared_512x512 copy.png" descr="586053_infrared_512x512 cop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6680" y="3372581"/>
            <a:ext cx="3033839" cy="3033838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that can identify a person and a receiver that checks if the card is emitting any signal that says it's validated"/>
          <p:cNvSpPr txBox="1"/>
          <p:nvPr/>
        </p:nvSpPr>
        <p:spPr>
          <a:xfrm>
            <a:off x="847511" y="5067300"/>
            <a:ext cx="632887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pPr/>
            <a:r>
              <a:t>that can identify a person and a receiver that checks if the card is emitting any signal that says it's validated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HE SOLUTION"/>
          <p:cNvSpPr txBox="1"/>
          <p:nvPr>
            <p:ph type="title" idx="4294967295"/>
          </p:nvPr>
        </p:nvSpPr>
        <p:spPr>
          <a:xfrm>
            <a:off x="2105463" y="1285115"/>
            <a:ext cx="8793874" cy="987739"/>
          </a:xfrm>
          <a:prstGeom prst="rect">
            <a:avLst/>
          </a:prstGeom>
        </p:spPr>
        <p:txBody>
          <a:bodyPr/>
          <a:lstStyle>
            <a:lvl1pPr algn="ctr" defTabSz="484886">
              <a:defRPr spc="823" sz="5146"/>
            </a:lvl1pPr>
          </a:lstStyle>
          <a:p>
            <a:pPr/>
            <a:r>
              <a:t>THE SOLUTION</a:t>
            </a:r>
          </a:p>
        </p:txBody>
      </p:sp>
      <p:pic>
        <p:nvPicPr>
          <p:cNvPr id="338" name="586053_infrared_512x512 copy.png" descr="586053_infrared_512x512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6060" y="3359881"/>
            <a:ext cx="3033838" cy="303383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Linha"/>
          <p:cNvSpPr/>
          <p:nvPr/>
        </p:nvSpPr>
        <p:spPr>
          <a:xfrm flipV="1">
            <a:off x="6502399" y="2749837"/>
            <a:ext cx="1" cy="4253927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340" name="Startup.png" descr="Startu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14368" y="2668440"/>
            <a:ext cx="2168762" cy="441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MAKE OF THE MOBILE APP"/>
          <p:cNvSpPr txBox="1"/>
          <p:nvPr>
            <p:ph type="title"/>
          </p:nvPr>
        </p:nvSpPr>
        <p:spPr>
          <a:xfrm>
            <a:off x="6107362" y="2980580"/>
            <a:ext cx="5410201" cy="1785840"/>
          </a:xfrm>
          <a:prstGeom prst="rect">
            <a:avLst/>
          </a:prstGeom>
        </p:spPr>
        <p:txBody>
          <a:bodyPr/>
          <a:lstStyle>
            <a:lvl1pPr defTabSz="554990">
              <a:defRPr spc="683" sz="4275"/>
            </a:lvl1pPr>
          </a:lstStyle>
          <a:p>
            <a:pPr/>
            <a:r>
              <a:t>REMAKE OF THE MOBILE APP</a:t>
            </a:r>
          </a:p>
        </p:txBody>
      </p:sp>
      <p:sp>
        <p:nvSpPr>
          <p:cNvPr id="343" name="to feature a redesigned and simpler user-interface, as well as the inclusion of a new “milestone&quot; / loyalty system"/>
          <p:cNvSpPr txBox="1"/>
          <p:nvPr/>
        </p:nvSpPr>
        <p:spPr>
          <a:xfrm>
            <a:off x="6163876" y="4838700"/>
            <a:ext cx="529717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pPr/>
            <a:r>
              <a:t>to feature a redesigned and simpler user-interface, as well as the inclusion of a new “milestone" / loyalty system</a:t>
            </a:r>
          </a:p>
        </p:txBody>
      </p:sp>
      <p:pic>
        <p:nvPicPr>
          <p:cNvPr id="344" name="Startup.png" descr="Startu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3774" y="1045726"/>
            <a:ext cx="3774852" cy="768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Captura de ecrã 2018-12-06, às 22.30.13.png" descr="Captura de ecrã 2018-12-06, às 22.30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84167" y="855687"/>
            <a:ext cx="4247469" cy="8042227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50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351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352" name="Captura de ecrã 2018-12-06, às 22.30.13.png" descr="Captura de ecrã 2018-12-06, às 22.3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7141" y="948543"/>
            <a:ext cx="3921520" cy="7856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0" grpId="1"/>
      <p:bldP build="whole" bldLvl="1" animBg="1" rev="0" advAuto="0" spid="351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Captura de ecrã 2018-12-06, às 22.30.20.png" descr="Captura de ecrã 2018-12-06, às 22.30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5872" y="785290"/>
            <a:ext cx="4225658" cy="818302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56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357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358" name="Captura de ecrã 2018-12-06, às 22.30.13.png" descr="Captura de ecrã 2018-12-06, às 22.3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7141" y="948543"/>
            <a:ext cx="3921520" cy="7856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Captura de ecrã 2018-12-06, às 22.30.33.png" descr="Captura de ecrã 2018-12-06, às 22.30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1180" y="738052"/>
            <a:ext cx="4321042" cy="8277496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62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363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364" name="Captura de ecrã 2018-12-06, às 22.30.13.png" descr="Captura de ecrã 2018-12-06, às 22.3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7141" y="948543"/>
            <a:ext cx="3921520" cy="7856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Captura de ecrã 2018-12-06, às 22.30.38.png" descr="Captura de ecrã 2018-12-06, às 22.30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0643" y="700149"/>
            <a:ext cx="4336834" cy="8231954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68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369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370" name="Captura de ecrã 2018-12-06, às 22.30.13.png" descr="Captura de ecrã 2018-12-06, às 22.3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7141" y="948543"/>
            <a:ext cx="3921520" cy="7856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Captura de ecrã 2018-12-06, às 22.31.02.png" descr="Captura de ecrã 2018-12-06, às 22.31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0223" y="802403"/>
            <a:ext cx="4215356" cy="8148794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74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375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376" name="Captura de ecrã 2018-12-06, às 22.30.13.png" descr="Captura de ecrã 2018-12-06, às 22.3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7141" y="948543"/>
            <a:ext cx="3921520" cy="7856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79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380" name="FORMATIVE USER TESTING AND STUDY"/>
          <p:cNvSpPr/>
          <p:nvPr/>
        </p:nvSpPr>
        <p:spPr>
          <a:xfrm>
            <a:off x="1053484" y="2874298"/>
            <a:ext cx="4410918" cy="1439604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FORMATIVE USER TESTING AND STUDY</a:t>
            </a:r>
          </a:p>
        </p:txBody>
      </p:sp>
      <p:sp>
        <p:nvSpPr>
          <p:cNvPr id="381" name="Linha"/>
          <p:cNvSpPr/>
          <p:nvPr/>
        </p:nvSpPr>
        <p:spPr>
          <a:xfrm>
            <a:off x="5098661" y="3594100"/>
            <a:ext cx="127000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82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383" name="Captura de ecrã 2018-11-19, às 17.56.01.png" descr="Captura de ecrã 2018-11-19, às 17.56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5769735" y="2799704"/>
            <a:ext cx="7807161" cy="4154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1" grpId="2"/>
      <p:bldP build="whole" bldLvl="1" animBg="1" rev="0" advAuto="0" spid="38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naom_594159ae7237c.jpg" descr="naom_594159ae7237c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27662" t="0" r="34837" b="0"/>
          <a:stretch>
            <a:fillRect/>
          </a:stretch>
        </p:blipFill>
        <p:spPr>
          <a:xfrm>
            <a:off x="6502400" y="0"/>
            <a:ext cx="6502401" cy="9753600"/>
          </a:xfrm>
          <a:prstGeom prst="rect">
            <a:avLst/>
          </a:prstGeom>
        </p:spPr>
      </p:pic>
      <p:sp>
        <p:nvSpPr>
          <p:cNvPr id="171" name="Validated occasional ticket…"/>
          <p:cNvSpPr txBox="1"/>
          <p:nvPr>
            <p:ph type="body" sz="half" idx="1"/>
          </p:nvPr>
        </p:nvSpPr>
        <p:spPr>
          <a:xfrm>
            <a:off x="660400" y="876300"/>
            <a:ext cx="5080000" cy="8001000"/>
          </a:xfrm>
          <a:prstGeom prst="rect">
            <a:avLst/>
          </a:prstGeom>
        </p:spPr>
        <p:txBody>
          <a:bodyPr/>
          <a:lstStyle/>
          <a:p>
            <a:pPr/>
            <a:r>
              <a:t>Validated occasional ticket</a:t>
            </a:r>
          </a:p>
          <a:p>
            <a:pPr/>
            <a:r>
              <a:t>Gold passes</a:t>
            </a:r>
          </a:p>
          <a:p>
            <a:pPr/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Andante</a:t>
            </a:r>
            <a:r>
              <a:t> 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86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387" name="FORMATIVE USER TESTING AND STUDY"/>
          <p:cNvSpPr/>
          <p:nvPr/>
        </p:nvSpPr>
        <p:spPr>
          <a:xfrm>
            <a:off x="1053484" y="2874298"/>
            <a:ext cx="4410918" cy="1439604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FORMATIVE USER TESTING AND STUDY</a:t>
            </a:r>
          </a:p>
        </p:txBody>
      </p:sp>
      <p:sp>
        <p:nvSpPr>
          <p:cNvPr id="388" name="Linha"/>
          <p:cNvSpPr/>
          <p:nvPr/>
        </p:nvSpPr>
        <p:spPr>
          <a:xfrm>
            <a:off x="5098661" y="3594100"/>
            <a:ext cx="127000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89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390" name="Captura de ecrã 2018-11-19, às 17.55.38.png" descr="Captura de ecrã 2018-11-19, às 17.55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1579" y="1686761"/>
            <a:ext cx="4410918" cy="6380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93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394" name="FORMATIVE USER TESTING AND STUDY"/>
          <p:cNvSpPr/>
          <p:nvPr/>
        </p:nvSpPr>
        <p:spPr>
          <a:xfrm>
            <a:off x="1053484" y="2874298"/>
            <a:ext cx="4410918" cy="1439604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FORMATIVE USER TESTING AND STUDY</a:t>
            </a:r>
          </a:p>
        </p:txBody>
      </p:sp>
      <p:sp>
        <p:nvSpPr>
          <p:cNvPr id="395" name="FUNCTIONAL PROTOTYPE"/>
          <p:cNvSpPr/>
          <p:nvPr/>
        </p:nvSpPr>
        <p:spPr>
          <a:xfrm>
            <a:off x="1028602" y="5215763"/>
            <a:ext cx="4410919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FUNCTIONAL PROTOTYPE</a:t>
            </a:r>
          </a:p>
        </p:txBody>
      </p:sp>
      <p:sp>
        <p:nvSpPr>
          <p:cNvPr id="396" name="Linha"/>
          <p:cNvSpPr/>
          <p:nvPr/>
        </p:nvSpPr>
        <p:spPr>
          <a:xfrm>
            <a:off x="5098661" y="3594100"/>
            <a:ext cx="127000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97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98" name="Linha"/>
          <p:cNvSpPr/>
          <p:nvPr/>
        </p:nvSpPr>
        <p:spPr>
          <a:xfrm>
            <a:off x="5073779" y="5995258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399" name="IMG_1775.PNG" descr="IMG_17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958" y="954024"/>
            <a:ext cx="4410919" cy="7845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5" grpId="1"/>
      <p:bldP build="whole" bldLvl="1" animBg="1" rev="0" advAuto="0" spid="398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02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403" name="FORMATIVE USER TESTING AND STUDY"/>
          <p:cNvSpPr/>
          <p:nvPr/>
        </p:nvSpPr>
        <p:spPr>
          <a:xfrm>
            <a:off x="1053484" y="2874298"/>
            <a:ext cx="4410918" cy="1439604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FORMATIVE USER TESTING AND STUDY</a:t>
            </a:r>
          </a:p>
        </p:txBody>
      </p:sp>
      <p:sp>
        <p:nvSpPr>
          <p:cNvPr id="404" name="FUNCTIONAL PROTOTYPE"/>
          <p:cNvSpPr/>
          <p:nvPr/>
        </p:nvSpPr>
        <p:spPr>
          <a:xfrm>
            <a:off x="1028602" y="5215763"/>
            <a:ext cx="4410919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FUNCTIONAL PROTOTYPE</a:t>
            </a:r>
          </a:p>
        </p:txBody>
      </p:sp>
      <p:sp>
        <p:nvSpPr>
          <p:cNvPr id="405" name="Linha"/>
          <p:cNvSpPr/>
          <p:nvPr/>
        </p:nvSpPr>
        <p:spPr>
          <a:xfrm>
            <a:off x="5098661" y="3594100"/>
            <a:ext cx="127000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06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07" name="Linha"/>
          <p:cNvSpPr/>
          <p:nvPr/>
        </p:nvSpPr>
        <p:spPr>
          <a:xfrm>
            <a:off x="5073779" y="5995258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408" name="IMG_1775.PNG" descr="IMG_17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958" y="954024"/>
            <a:ext cx="4410919" cy="784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G_1776.PNG" descr="IMG_1776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658736" y="1055092"/>
            <a:ext cx="4297367" cy="7643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12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413" name="FORMATIVE USER TESTING AND STUDY"/>
          <p:cNvSpPr/>
          <p:nvPr/>
        </p:nvSpPr>
        <p:spPr>
          <a:xfrm>
            <a:off x="1053484" y="2874298"/>
            <a:ext cx="4410918" cy="1439604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FORMATIVE USER TESTING AND STUDY</a:t>
            </a:r>
          </a:p>
        </p:txBody>
      </p:sp>
      <p:sp>
        <p:nvSpPr>
          <p:cNvPr id="414" name="FUNCTIONAL PROTOTYPE"/>
          <p:cNvSpPr/>
          <p:nvPr/>
        </p:nvSpPr>
        <p:spPr>
          <a:xfrm>
            <a:off x="1028602" y="5215763"/>
            <a:ext cx="4410919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FUNCTIONAL PROTOTYPE</a:t>
            </a:r>
          </a:p>
        </p:txBody>
      </p:sp>
      <p:sp>
        <p:nvSpPr>
          <p:cNvPr id="415" name="Linha"/>
          <p:cNvSpPr/>
          <p:nvPr/>
        </p:nvSpPr>
        <p:spPr>
          <a:xfrm>
            <a:off x="5098661" y="3594100"/>
            <a:ext cx="127000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16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17" name="Linha"/>
          <p:cNvSpPr/>
          <p:nvPr/>
        </p:nvSpPr>
        <p:spPr>
          <a:xfrm>
            <a:off x="5073779" y="5995258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418" name="IMG_1775.PNG" descr="IMG_17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958" y="954024"/>
            <a:ext cx="4410919" cy="784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G_1776.PNG" descr="IMG_1776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658736" y="1055092"/>
            <a:ext cx="4297367" cy="7643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G_1785.jpg" descr="IMG_1785.jpg"/>
          <p:cNvPicPr>
            <a:picLocks noChangeAspect="1"/>
          </p:cNvPicPr>
          <p:nvPr/>
        </p:nvPicPr>
        <p:blipFill>
          <a:blip r:embed="rId4">
            <a:extLst/>
          </a:blip>
          <a:srcRect l="0" t="0" r="2613" b="0"/>
          <a:stretch>
            <a:fillRect/>
          </a:stretch>
        </p:blipFill>
        <p:spPr>
          <a:xfrm>
            <a:off x="7601958" y="939800"/>
            <a:ext cx="4325509" cy="7845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23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424" name="FORMATIVE USER TESTING AND STUDY"/>
          <p:cNvSpPr/>
          <p:nvPr/>
        </p:nvSpPr>
        <p:spPr>
          <a:xfrm>
            <a:off x="1053484" y="2874298"/>
            <a:ext cx="4410918" cy="1439604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FORMATIVE USER TESTING AND STUDY</a:t>
            </a:r>
          </a:p>
        </p:txBody>
      </p:sp>
      <p:sp>
        <p:nvSpPr>
          <p:cNvPr id="425" name="FUNCTIONAL PROTOTYPE"/>
          <p:cNvSpPr/>
          <p:nvPr/>
        </p:nvSpPr>
        <p:spPr>
          <a:xfrm>
            <a:off x="1028602" y="5215763"/>
            <a:ext cx="4410919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FUNCTIONAL PROTOTYPE</a:t>
            </a:r>
          </a:p>
        </p:txBody>
      </p:sp>
      <p:sp>
        <p:nvSpPr>
          <p:cNvPr id="426" name="Linha"/>
          <p:cNvSpPr/>
          <p:nvPr/>
        </p:nvSpPr>
        <p:spPr>
          <a:xfrm>
            <a:off x="5098661" y="3594100"/>
            <a:ext cx="127000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27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28" name="Linha"/>
          <p:cNvSpPr/>
          <p:nvPr/>
        </p:nvSpPr>
        <p:spPr>
          <a:xfrm>
            <a:off x="5073779" y="5995258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429" name="IMG_1775.PNG" descr="IMG_17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958" y="954024"/>
            <a:ext cx="4410919" cy="784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G_1778.PNG" descr="IMG_177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97151" y="945473"/>
            <a:ext cx="4420533" cy="7862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33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434" name="FORMATIVE USER TESTING AND STUDY"/>
          <p:cNvSpPr/>
          <p:nvPr/>
        </p:nvSpPr>
        <p:spPr>
          <a:xfrm>
            <a:off x="1053484" y="2874298"/>
            <a:ext cx="4410918" cy="1439604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FORMATIVE USER TESTING AND STUDY</a:t>
            </a:r>
          </a:p>
        </p:txBody>
      </p:sp>
      <p:sp>
        <p:nvSpPr>
          <p:cNvPr id="435" name="FUNCTIONAL PROTOTYPE"/>
          <p:cNvSpPr/>
          <p:nvPr/>
        </p:nvSpPr>
        <p:spPr>
          <a:xfrm>
            <a:off x="1028602" y="5215763"/>
            <a:ext cx="4410919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FUNCTIONAL PROTOTYPE</a:t>
            </a:r>
          </a:p>
        </p:txBody>
      </p:sp>
      <p:sp>
        <p:nvSpPr>
          <p:cNvPr id="436" name="Linha"/>
          <p:cNvSpPr/>
          <p:nvPr/>
        </p:nvSpPr>
        <p:spPr>
          <a:xfrm>
            <a:off x="5098661" y="3594100"/>
            <a:ext cx="127000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37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38" name="Linha"/>
          <p:cNvSpPr/>
          <p:nvPr/>
        </p:nvSpPr>
        <p:spPr>
          <a:xfrm>
            <a:off x="5073779" y="5995258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439" name="IMG_1775.PNG" descr="IMG_17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958" y="954024"/>
            <a:ext cx="4410919" cy="784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G_1776.PNG" descr="IMG_1776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658736" y="1055092"/>
            <a:ext cx="4297367" cy="7643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G_1779.PNG" descr="IMG_177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01958" y="954023"/>
            <a:ext cx="4410919" cy="7845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44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445" name="FORMATIVE USER TESTING AND STUDY"/>
          <p:cNvSpPr/>
          <p:nvPr/>
        </p:nvSpPr>
        <p:spPr>
          <a:xfrm>
            <a:off x="1053484" y="2874298"/>
            <a:ext cx="4410918" cy="1439604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FORMATIVE USER TESTING AND STUDY</a:t>
            </a:r>
          </a:p>
        </p:txBody>
      </p:sp>
      <p:sp>
        <p:nvSpPr>
          <p:cNvPr id="446" name="FUNCTIONAL PROTOTYPE"/>
          <p:cNvSpPr/>
          <p:nvPr/>
        </p:nvSpPr>
        <p:spPr>
          <a:xfrm>
            <a:off x="1028602" y="5215763"/>
            <a:ext cx="4410919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FUNCTIONAL PROTOTYPE</a:t>
            </a:r>
          </a:p>
        </p:txBody>
      </p:sp>
      <p:sp>
        <p:nvSpPr>
          <p:cNvPr id="447" name="Linha"/>
          <p:cNvSpPr/>
          <p:nvPr/>
        </p:nvSpPr>
        <p:spPr>
          <a:xfrm>
            <a:off x="5098661" y="3594100"/>
            <a:ext cx="127000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48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49" name="Linha"/>
          <p:cNvSpPr/>
          <p:nvPr/>
        </p:nvSpPr>
        <p:spPr>
          <a:xfrm>
            <a:off x="5073779" y="5995258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450" name="IMG_1775.PNG" descr="IMG_17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958" y="954024"/>
            <a:ext cx="4410919" cy="784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G_1776.PNG" descr="IMG_1776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658736" y="1055092"/>
            <a:ext cx="4297367" cy="7643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G_1780.PNG" descr="IMG_178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01958" y="954024"/>
            <a:ext cx="4384318" cy="7798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inha"/>
          <p:cNvSpPr/>
          <p:nvPr/>
        </p:nvSpPr>
        <p:spPr>
          <a:xfrm flipV="1">
            <a:off x="6396393" y="-14709"/>
            <a:ext cx="1" cy="9783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55" name="Low fiDELITY prototYPE"/>
          <p:cNvSpPr/>
          <p:nvPr/>
        </p:nvSpPr>
        <p:spPr>
          <a:xfrm>
            <a:off x="1093917" y="756767"/>
            <a:ext cx="4410918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Low fiDELITY prototYPE</a:t>
            </a:r>
          </a:p>
        </p:txBody>
      </p:sp>
      <p:sp>
        <p:nvSpPr>
          <p:cNvPr id="456" name="FORMATIVE USER TESTING AND STUDY"/>
          <p:cNvSpPr/>
          <p:nvPr/>
        </p:nvSpPr>
        <p:spPr>
          <a:xfrm>
            <a:off x="1053484" y="2874298"/>
            <a:ext cx="4410918" cy="1439604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FORMATIVE USER TESTING AND STUDY</a:t>
            </a:r>
          </a:p>
        </p:txBody>
      </p:sp>
      <p:sp>
        <p:nvSpPr>
          <p:cNvPr id="457" name="FUNCTIONAL PROTOTYPE"/>
          <p:cNvSpPr/>
          <p:nvPr/>
        </p:nvSpPr>
        <p:spPr>
          <a:xfrm>
            <a:off x="1028602" y="5215763"/>
            <a:ext cx="4410919" cy="1439605"/>
          </a:xfrm>
          <a:prstGeom prst="roundRect">
            <a:avLst>
              <a:gd name="adj" fmla="val 2620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84" sz="240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FUNCTIONAL PROTOTYPE</a:t>
            </a:r>
          </a:p>
        </p:txBody>
      </p:sp>
      <p:sp>
        <p:nvSpPr>
          <p:cNvPr id="458" name="Linha"/>
          <p:cNvSpPr/>
          <p:nvPr/>
        </p:nvSpPr>
        <p:spPr>
          <a:xfrm>
            <a:off x="5098661" y="3594100"/>
            <a:ext cx="127000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59" name="Linha"/>
          <p:cNvSpPr/>
          <p:nvPr/>
        </p:nvSpPr>
        <p:spPr>
          <a:xfrm>
            <a:off x="5098661" y="1476569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460" name="Linha"/>
          <p:cNvSpPr/>
          <p:nvPr/>
        </p:nvSpPr>
        <p:spPr>
          <a:xfrm>
            <a:off x="5073779" y="5995258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pic>
        <p:nvPicPr>
          <p:cNvPr id="461" name="IMG_1775.PNG" descr="IMG_17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958" y="954024"/>
            <a:ext cx="4410919" cy="784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G_1776.PNG" descr="IMG_1776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658736" y="1055092"/>
            <a:ext cx="4297367" cy="7643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MG_1780.PNG" descr="IMG_178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01958" y="954024"/>
            <a:ext cx="4384318" cy="779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IMG_1783.PNG" descr="IMG_178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01958" y="977680"/>
            <a:ext cx="4384318" cy="7798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VIDEO"/>
          <p:cNvSpPr txBox="1"/>
          <p:nvPr/>
        </p:nvSpPr>
        <p:spPr>
          <a:xfrm>
            <a:off x="5677915" y="4476750"/>
            <a:ext cx="164896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VIDEO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Live Demo"/>
          <p:cNvSpPr txBox="1"/>
          <p:nvPr/>
        </p:nvSpPr>
        <p:spPr>
          <a:xfrm>
            <a:off x="4119524" y="4114799"/>
            <a:ext cx="476575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t>Live </a:t>
            </a:r>
            <a:r>
              <a:rPr sz="8200"/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" name="Passengers by year"/>
          <p:cNvGraphicFramePr/>
          <p:nvPr/>
        </p:nvGraphicFramePr>
        <p:xfrm>
          <a:off x="1095523" y="1770963"/>
          <a:ext cx="4661579" cy="60706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176" name="Average Monthly Infractions by year"/>
          <p:cNvGraphicFramePr/>
          <p:nvPr/>
        </p:nvGraphicFramePr>
        <p:xfrm>
          <a:off x="7216551" y="1440763"/>
          <a:ext cx="4661579" cy="64008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2"/>
      <p:bldP build="whole" bldLvl="1" animBg="1" rev="0" advAuto="0" spid="175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Q &amp; A"/>
          <p:cNvSpPr txBox="1"/>
          <p:nvPr/>
        </p:nvSpPr>
        <p:spPr>
          <a:xfrm>
            <a:off x="5016969" y="4114799"/>
            <a:ext cx="297086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200"/>
            </a:lvl1pPr>
          </a:lstStyle>
          <a:p>
            <a:pPr/>
            <a:r>
              <a:t>Q &amp;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obras-na-estacao-de-metro-da-trindade.jpg" descr="obras-na-estacao-de-metro-da-trindade.jpg"/>
          <p:cNvPicPr>
            <a:picLocks noChangeAspect="1"/>
          </p:cNvPicPr>
          <p:nvPr/>
        </p:nvPicPr>
        <p:blipFill>
          <a:blip r:embed="rId3">
            <a:extLst/>
          </a:blip>
          <a:srcRect l="19072" t="22847" r="4761" b="8474"/>
          <a:stretch>
            <a:fillRect/>
          </a:stretch>
        </p:blipFill>
        <p:spPr>
          <a:xfrm>
            <a:off x="-2555677" y="-23813"/>
            <a:ext cx="18116156" cy="980112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tângulo"/>
          <p:cNvSpPr/>
          <p:nvPr/>
        </p:nvSpPr>
        <p:spPr>
          <a:xfrm>
            <a:off x="-7829" y="912263"/>
            <a:ext cx="1302045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182" name="NO PHYSICAL BARRIERS!"/>
          <p:cNvSpPr txBox="1"/>
          <p:nvPr/>
        </p:nvSpPr>
        <p:spPr>
          <a:xfrm>
            <a:off x="3503929" y="1147213"/>
            <a:ext cx="59969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 PHYSICAL BARRIERS!</a:t>
            </a:r>
          </a:p>
        </p:txBody>
      </p:sp>
      <p:sp>
        <p:nvSpPr>
          <p:cNvPr id="183" name="Retângulo arredondado"/>
          <p:cNvSpPr/>
          <p:nvPr/>
        </p:nvSpPr>
        <p:spPr>
          <a:xfrm>
            <a:off x="193943" y="4218913"/>
            <a:ext cx="1508988" cy="4204857"/>
          </a:xfrm>
          <a:prstGeom prst="roundRect">
            <a:avLst>
              <a:gd name="adj" fmla="val 12683"/>
            </a:avLst>
          </a:prstGeom>
          <a:ln w="88900">
            <a:solidFill>
              <a:schemeClr val="accent4">
                <a:lumOff val="61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184" name="Retângulo arredondado"/>
          <p:cNvSpPr/>
          <p:nvPr/>
        </p:nvSpPr>
        <p:spPr>
          <a:xfrm>
            <a:off x="5552458" y="4062734"/>
            <a:ext cx="1006764" cy="2876543"/>
          </a:xfrm>
          <a:prstGeom prst="roundRect">
            <a:avLst>
              <a:gd name="adj" fmla="val 13004"/>
            </a:avLst>
          </a:prstGeom>
          <a:ln w="88900">
            <a:solidFill>
              <a:schemeClr val="accent4">
                <a:lumOff val="61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185" name="Retângulo arredondado"/>
          <p:cNvSpPr/>
          <p:nvPr/>
        </p:nvSpPr>
        <p:spPr>
          <a:xfrm>
            <a:off x="11167878" y="4236444"/>
            <a:ext cx="1281185" cy="3419728"/>
          </a:xfrm>
          <a:prstGeom prst="roundRect">
            <a:avLst>
              <a:gd name="adj" fmla="val 12148"/>
            </a:avLst>
          </a:prstGeom>
          <a:ln w="88900">
            <a:solidFill>
              <a:schemeClr val="accent4">
                <a:lumOff val="61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1"/>
      <p:bldP build="whole" bldLvl="1" animBg="1" rev="0" advAuto="0" spid="184" grpId="2"/>
      <p:bldP build="whole" bldLvl="1" animBg="1" rev="0" advAuto="0" spid="185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Why isn’t this FOOLproof?"/>
          <p:cNvSpPr txBox="1"/>
          <p:nvPr>
            <p:ph type="title" idx="4294967295"/>
          </p:nvPr>
        </p:nvSpPr>
        <p:spPr>
          <a:xfrm>
            <a:off x="1344562" y="4418458"/>
            <a:ext cx="10315676" cy="916684"/>
          </a:xfrm>
          <a:prstGeom prst="rect">
            <a:avLst/>
          </a:prstGeom>
        </p:spPr>
        <p:txBody>
          <a:bodyPr/>
          <a:lstStyle>
            <a:lvl1pPr defTabSz="420624">
              <a:defRPr spc="714" sz="4464"/>
            </a:lvl1pPr>
          </a:lstStyle>
          <a:p>
            <a:pPr/>
            <a:r>
              <a:t>Why isn’t this FOOLproof?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Fotolia_82747232_Subscription_Monthly_M.jpg" descr="Fotolia_82747232_Subscription_Monthly_M.jpg"/>
          <p:cNvPicPr>
            <a:picLocks noChangeAspect="1"/>
          </p:cNvPicPr>
          <p:nvPr/>
        </p:nvPicPr>
        <p:blipFill>
          <a:blip r:embed="rId2">
            <a:extLst/>
          </a:blip>
          <a:srcRect l="5695" t="0" r="5695" b="0"/>
          <a:stretch>
            <a:fillRect/>
          </a:stretch>
        </p:blipFill>
        <p:spPr>
          <a:xfrm>
            <a:off x="7921" y="-8033"/>
            <a:ext cx="12988959" cy="9769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961344-200 copy.png" descr="961344-200 copy.png"/>
          <p:cNvPicPr>
            <a:picLocks noChangeAspect="1"/>
          </p:cNvPicPr>
          <p:nvPr/>
        </p:nvPicPr>
        <p:blipFill>
          <a:blip r:embed="rId3">
            <a:alphaModFix amt="15000"/>
            <a:extLst/>
          </a:blip>
          <a:stretch>
            <a:fillRect/>
          </a:stretch>
        </p:blipFill>
        <p:spPr>
          <a:xfrm>
            <a:off x="970999" y="3404175"/>
            <a:ext cx="2945251" cy="2945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kisspng-computer-icons-magnifying-glass-desktop-wallpaper-web-5ac77f7c4d23f6.050912181523023740316.png" descr="kisspng-computer-icons-magnifying-glass-desktop-wallpaper-web-5ac77f7c4d23f6.050912181523023740316.png"/>
          <p:cNvPicPr>
            <a:picLocks noChangeAspect="1"/>
          </p:cNvPicPr>
          <p:nvPr/>
        </p:nvPicPr>
        <p:blipFill>
          <a:blip r:embed="rId4">
            <a:alphaModFix amt="15000"/>
            <a:extLst/>
          </a:blip>
          <a:stretch>
            <a:fillRect/>
          </a:stretch>
        </p:blipFill>
        <p:spPr>
          <a:xfrm>
            <a:off x="5029775" y="3404175"/>
            <a:ext cx="2945251" cy="2945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nquiring_alumni_734757.png" descr="inquiring_alumni_734757.png"/>
          <p:cNvPicPr>
            <a:picLocks noChangeAspect="1"/>
          </p:cNvPicPr>
          <p:nvPr/>
        </p:nvPicPr>
        <p:blipFill>
          <a:blip r:embed="rId5">
            <a:alphaModFix amt="15000"/>
            <a:extLst/>
          </a:blip>
          <a:stretch>
            <a:fillRect/>
          </a:stretch>
        </p:blipFill>
        <p:spPr>
          <a:xfrm>
            <a:off x="9088550" y="3404175"/>
            <a:ext cx="2945251" cy="2945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7" dur="indefinite" fill="hold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with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9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clickEffect" presetID="9" grpId="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15" dur="indefinite" fill="hold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9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after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2" dur="indefinite" fill="hold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mph" nodeType="withEffect" presetSubtype="0" presetID="6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9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mph" nodeType="clickEffect" presetSubtype="0" presetID="6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9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mph" nodeType="withEffect" presetID="9" grpId="8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33" dur="indefinite" fill="hold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mph" nodeType="afterEffect" presetSubtype="0" presetID="6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19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mph" nodeType="withEffect" presetID="9" grpId="10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40" dur="indefinite" fill="hold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mph" nodeType="clickEffect" presetSubtype="0" presetID="6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9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mph" nodeType="withEffect" presetID="9" grpId="1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48" dur="indefinite" fill="hold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  <p:bldP build="whole" bldLvl="1" animBg="1" rev="0" advAuto="0" spid="195" grpId="2"/>
      <p:bldP build="whole" bldLvl="1" animBg="1" rev="0" advAuto="0" spid="195" grpId="3"/>
      <p:bldP build="whole" bldLvl="1" animBg="1" rev="0" advAuto="0" spid="195" grpId="4"/>
      <p:bldP build="whole" bldLvl="1" animBg="1" rev="0" advAuto="0" spid="197" grpId="9"/>
      <p:bldP build="whole" bldLvl="1" animBg="1" rev="0" advAuto="0" spid="197" grpId="10"/>
      <p:bldP build="whole" bldLvl="1" animBg="1" rev="0" advAuto="0" spid="197" grpId="11"/>
      <p:bldP build="whole" bldLvl="1" animBg="1" rev="0" advAuto="0" spid="197" grpId="12"/>
      <p:bldP build="whole" bldLvl="1" animBg="1" rev="0" advAuto="0" spid="196" grpId="5"/>
      <p:bldP build="whole" bldLvl="1" animBg="1" rev="0" advAuto="0" spid="196" grpId="6"/>
      <p:bldP build="whole" bldLvl="1" animBg="1" rev="0" advAuto="0" spid="196" grpId="7"/>
      <p:bldP build="whole" bldLvl="1" animBg="1" rev="0" advAuto="0" spid="196" grpId="8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